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70" r:id="rId10"/>
    <p:sldId id="266" r:id="rId11"/>
    <p:sldId id="268" r:id="rId12"/>
    <p:sldId id="272" r:id="rId13"/>
    <p:sldId id="271" r:id="rId14"/>
  </p:sldIdLst>
  <p:sldSz cx="14630400" cy="8229600"/>
  <p:notesSz cx="8229600" cy="14630400"/>
  <p:embeddedFontLst>
    <p:embeddedFont>
      <p:font typeface="Dela Gothic One" panose="020F0502020204030204" pitchFamily="34" charset="0"/>
      <p:regular r:id="rId16"/>
      <p:bold r:id="rId17"/>
      <p:italic r:id="rId18"/>
      <p:boldItalic r:id="rId19"/>
    </p:embeddedFont>
    <p:embeddedFont>
      <p:font typeface="DM Sans" pitchFamily="2" charset="77"/>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Saira Medium"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7"/>
    <p:restoredTop sz="41527"/>
  </p:normalViewPr>
  <p:slideViewPr>
    <p:cSldViewPr snapToGrid="0" snapToObjects="1">
      <p:cViewPr varScale="1">
        <p:scale>
          <a:sx n="55" d="100"/>
          <a:sy n="55" d="100"/>
        </p:scale>
        <p:origin x="2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5T13:14:15.508"/>
    </inkml:context>
    <inkml:brush xml:id="br0">
      <inkml:brushProperty name="width" value="0.05292" units="cm"/>
      <inkml:brushProperty name="height" value="0.05292" units="cm"/>
      <inkml:brushProperty name="color" value="#FF0000"/>
    </inkml:brush>
  </inkml:definitions>
  <iact:action type="add" startTime="19896">
    <iact:property name="dataType"/>
    <iact:actionData xml:id="d0">
      <inkml:trace xmlns:inkml="http://www.w3.org/2003/InkML" xml:id="stk0" contextRef="#ctx0" brushRef="#br0">37564 18824 24575 0,'0'0'0'0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61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Deployment Plan</a:t>
            </a:r>
            <a:r>
              <a:rPr lang="en-US" dirty="0"/>
              <a:t> illustrated in the attachment highlights four key stages: Solution Testing, Pilot Implementation, Full Rollout, and User Training. Together, these stages enable the successful adaptation and implementation of innovative methods, models, and technologies to improve agility in data analytics projects.</a:t>
            </a:r>
          </a:p>
          <a:p>
            <a:endParaRPr lang="en-US" dirty="0"/>
          </a:p>
          <a:p>
            <a:pPr>
              <a:buFont typeface="+mj-lt"/>
              <a:buAutoNum type="arabicPeriod"/>
            </a:pPr>
            <a:r>
              <a:rPr lang="en-US" b="1" dirty="0"/>
              <a:t>Solution Testing</a:t>
            </a:r>
            <a:r>
              <a:rPr lang="en-US" dirty="0"/>
              <a:t>:</a:t>
            </a:r>
            <a:br>
              <a:rPr lang="en-US" dirty="0"/>
            </a:br>
            <a:r>
              <a:rPr lang="en-US" dirty="0"/>
              <a:t>By validating model performance in a controlled environment, GE ensures that the deployed solutions are robust, adaptable, and ready to handle unexpected changes in data or operational requirements. This stage leverages innovative testing methodologies, such as simulation or stress testing, to assess model agility.</a:t>
            </a:r>
          </a:p>
          <a:p>
            <a:pPr>
              <a:buFont typeface="+mj-lt"/>
              <a:buAutoNum type="arabicPeriod"/>
            </a:pPr>
            <a:endParaRPr lang="en-US" dirty="0"/>
          </a:p>
          <a:p>
            <a:pPr>
              <a:buFont typeface="+mj-lt"/>
              <a:buAutoNum type="arabicPeriod"/>
            </a:pPr>
            <a:r>
              <a:rPr lang="en-US" b="1" dirty="0"/>
              <a:t>Pilot Implementation</a:t>
            </a:r>
            <a:r>
              <a:rPr lang="en-US" dirty="0"/>
              <a:t>:</a:t>
            </a:r>
            <a:br>
              <a:rPr lang="en-US" dirty="0"/>
            </a:br>
            <a:r>
              <a:rPr lang="en-US" dirty="0"/>
              <a:t>Deploying the solution to a </a:t>
            </a:r>
            <a:r>
              <a:rPr lang="en-US" b="1" dirty="0"/>
              <a:t>limited user group</a:t>
            </a:r>
            <a:r>
              <a:rPr lang="en-US" dirty="0"/>
              <a:t> allows for real-world evaluation, ensuring any issues or unpredicted changes can be identified and addressed. This step uses an iterative approach to refine the solution based on user feedback and performance metrics.</a:t>
            </a:r>
          </a:p>
          <a:p>
            <a:pPr>
              <a:buFont typeface="+mj-lt"/>
              <a:buAutoNum type="arabicPeriod"/>
            </a:pPr>
            <a:endParaRPr lang="en-US" dirty="0"/>
          </a:p>
          <a:p>
            <a:pPr>
              <a:buFont typeface="+mj-lt"/>
              <a:buAutoNum type="arabicPeriod"/>
            </a:pPr>
            <a:r>
              <a:rPr lang="en-US" b="1" dirty="0"/>
              <a:t>Full Rollout</a:t>
            </a:r>
            <a:r>
              <a:rPr lang="en-US" dirty="0"/>
              <a:t>:</a:t>
            </a:r>
            <a:br>
              <a:rPr lang="en-US" dirty="0"/>
            </a:br>
            <a:r>
              <a:rPr lang="en-US" dirty="0"/>
              <a:t>Expanding the solution across the entire organization ensures scalability and adaptability. To support flexible and agile implementation at scale, technologies like cloud-based tools and containerized deployments (e.g., Docker, and Kubernetes) can be integrated.</a:t>
            </a:r>
          </a:p>
          <a:p>
            <a:pPr>
              <a:buFont typeface="+mj-lt"/>
              <a:buAutoNum type="arabicPeriod"/>
            </a:pPr>
            <a:endParaRPr lang="en-US" dirty="0"/>
          </a:p>
          <a:p>
            <a:pPr>
              <a:buFont typeface="+mj-lt"/>
              <a:buAutoNum type="arabicPeriod"/>
            </a:pPr>
            <a:r>
              <a:rPr lang="en-US" b="1" dirty="0"/>
              <a:t>User Training</a:t>
            </a:r>
            <a:r>
              <a:rPr lang="en-US" dirty="0"/>
              <a:t>:</a:t>
            </a:r>
            <a:br>
              <a:rPr lang="en-US" dirty="0"/>
            </a:br>
            <a:r>
              <a:rPr lang="en-US" dirty="0"/>
              <a:t>Comprehensive training equips end-users with the knowledge to adapt effectively to new systems and tools. It also enhances user readiness to respond to changing data trends or operational workflows.</a:t>
            </a:r>
          </a:p>
          <a:p>
            <a:r>
              <a:rPr lang="en-US" dirty="0"/>
              <a:t>By following this deployment plan, GE can continuously adapt its data analytics models to evolving business needs, ensuring agility and responsiveness in handling new and unexpected challenges.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Positioning Data Analytics as a Competitive Advantage</a:t>
            </a:r>
          </a:p>
          <a:p>
            <a:endParaRPr lang="en-US" b="1" dirty="0"/>
          </a:p>
          <a:p>
            <a:pPr marL="171450" indent="-171450">
              <a:buFont typeface="Arial" panose="020B0604020202020204" pitchFamily="34" charset="0"/>
              <a:buChar char="•"/>
            </a:pPr>
            <a:r>
              <a:rPr lang="en-US" b="1" dirty="0"/>
              <a:t> Tangible Benefits: Measurable outcomes, such as a 25% increase in efficiency, significant time savings, and streamlined operations. This demonstrates how data analytics can optimize processes and reduce operational bottlenecks.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Cost Savings as a Driver: impact of analytics on cost reductions, such as the $1M saved in operational expenses through data-driven decision-making. These savings illustrate the immediate return on investment and financial value to stakeholders.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Long-Term ROI:  substantial financial returns, like a 3x ROI, which emphasizes how strategic analytics implementation addresses immediate challenges and ensures sustainable growth and profitability over time.</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Enhanced Stakeholder Satisfaction</a:t>
            </a:r>
            <a:r>
              <a:rPr lang="en-US" b="1"/>
              <a:t>: A 95% user satisfaction adoption rate indicates </a:t>
            </a:r>
            <a:r>
              <a:rPr lang="en-US" b="1" dirty="0"/>
              <a:t>the capacity of data-driven technologies to boost user engagement</a:t>
            </a:r>
            <a:r>
              <a:rPr lang="en-US" b="1"/>
              <a:t>, improve </a:t>
            </a:r>
            <a:r>
              <a:rPr lang="en-US" b="1" dirty="0"/>
              <a:t>decision-making accuracy, and foster trust across teams.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Strategic Decision-Making: Position data analytics as a tool for future-proofing the organization. By emphasizing efficiency, cost savings, and improved performance, organizations can remain competitive, agile, and better equipped to make informed decisions in a rapidly evolving market.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885978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08150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GE is facing unpredictable revenue loss due to issues arising from defaulted borrowers. The loan application has been overlooked because a proper system needs to be in place, and applicants who are likely to default are provided with the loan amount. This has resulted in revenue loss and a rise in collection attempts on default loans.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Why I Selected This Problem: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b="1" dirty="0"/>
              <a:t>Relevance to My Interests</a:t>
            </a:r>
            <a:r>
              <a:rPr lang="en-US" sz="2800" dirty="0"/>
              <a:t>:</a:t>
            </a:r>
            <a:br>
              <a:rPr lang="en-US" sz="2800" dirty="0"/>
            </a:br>
            <a:r>
              <a:rPr lang="en-US" sz="2800" dirty="0"/>
              <a:t>With experience in the banking industry and exposure to loan approval processes, I have developed a strong interest in leveraging data analytics to improve financial decision-making. This problem presents an opportunity to apply advanced analytical techniques to identify high-risk applicants, reduce default rates, and enhance operational efficiency.</a:t>
            </a:r>
          </a:p>
          <a:p>
            <a:endParaRPr lang="en-US" sz="2800" b="1" dirty="0"/>
          </a:p>
          <a:p>
            <a:r>
              <a:rPr lang="en-US" sz="2800" b="1" dirty="0"/>
              <a:t>Impact on Business Operations</a:t>
            </a:r>
            <a:r>
              <a:rPr lang="en-US" sz="2800" dirty="0"/>
              <a:t>:</a:t>
            </a:r>
            <a:br>
              <a:rPr lang="en-US" sz="2800" dirty="0"/>
            </a:br>
            <a:r>
              <a:rPr lang="en-US" sz="2800" dirty="0"/>
              <a:t>A robust credit risk assessment system will allow GE to predict borrower defaults proactively. By refining the loan approval process, GE can minimize defaults, reduce collection costs, and improve financial stability.</a:t>
            </a:r>
          </a:p>
          <a:p>
            <a:endParaRPr lang="en-US" sz="2800" b="1" dirty="0"/>
          </a:p>
          <a:p>
            <a:r>
              <a:rPr lang="en-US" sz="2800" b="1" dirty="0"/>
              <a:t>Application of Predictive Analytics</a:t>
            </a:r>
            <a:r>
              <a:rPr lang="en-US" sz="2800" dirty="0"/>
              <a:t>:</a:t>
            </a:r>
            <a:br>
              <a:rPr lang="en-US" sz="2800" dirty="0"/>
            </a:br>
            <a:r>
              <a:rPr lang="en-US" sz="2800" dirty="0"/>
              <a:t>Using data mining models (e.g., logistic regression, decision trees, or machine learning algorithms), GE can predict the probability of loan defaults based on key factors such as credit score, income level, debt-to-income ratio, and loan amount. These insights will drive better decision-making for loan approvals.</a:t>
            </a: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b="1" dirty="0"/>
              <a:t>Data Availability and Feasibility:</a:t>
            </a:r>
          </a:p>
          <a:p>
            <a:endParaRPr lang="en-US" b="1" dirty="0"/>
          </a:p>
          <a:p>
            <a:r>
              <a:rPr lang="en-US" dirty="0"/>
              <a:t>GE possesses abundant </a:t>
            </a:r>
            <a:r>
              <a:rPr lang="en-US" b="1" dirty="0"/>
              <a:t>historical and real-time data</a:t>
            </a:r>
            <a:r>
              <a:rPr lang="en-US" dirty="0"/>
              <a:t>, which will form the foundation for this project:</a:t>
            </a:r>
          </a:p>
          <a:p>
            <a:endParaRPr lang="en-US" dirty="0"/>
          </a:p>
          <a:p>
            <a:pPr marL="0" indent="0">
              <a:buFont typeface="Arial" panose="020B0604020202020204" pitchFamily="34" charset="0"/>
              <a:buNone/>
            </a:pPr>
            <a:r>
              <a:rPr lang="en-US" b="1" dirty="0"/>
              <a:t>Loan Application Data:</a:t>
            </a:r>
          </a:p>
          <a:p>
            <a:pPr marL="171450" indent="-171450">
              <a:buFont typeface="Arial" panose="020B0604020202020204" pitchFamily="34" charset="0"/>
              <a:buChar char="•"/>
            </a:pPr>
            <a:r>
              <a:rPr lang="en-US" b="1" dirty="0"/>
              <a:t>Borrowed amount, applicant income, loan term, and interest rates.</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Client Credit Information:</a:t>
            </a:r>
          </a:p>
          <a:p>
            <a:pPr marL="171450" indent="-171450">
              <a:buFont typeface="Arial" panose="020B0604020202020204" pitchFamily="34" charset="0"/>
              <a:buChar char="•"/>
            </a:pPr>
            <a:r>
              <a:rPr lang="en-US" b="1" dirty="0"/>
              <a:t>Credit scores, current debt obligations, and payment history.</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Default Loan Records:</a:t>
            </a:r>
          </a:p>
          <a:p>
            <a:pPr marL="171450" indent="-171450">
              <a:buFont typeface="Arial" panose="020B0604020202020204" pitchFamily="34" charset="0"/>
              <a:buChar char="•"/>
            </a:pPr>
            <a:r>
              <a:rPr lang="en-US" b="1" dirty="0"/>
              <a:t>Historical data on default rates, borrower profiles, and recovery efforts.</a:t>
            </a:r>
          </a:p>
          <a:p>
            <a:pPr marL="742950" lvl="1" indent="-285750">
              <a:buFont typeface="+mj-lt"/>
              <a:buAutoNum type="arabicPeriod"/>
            </a:pPr>
            <a:endParaRPr lang="en-US" dirty="0"/>
          </a:p>
          <a:p>
            <a:pPr marL="742950" lvl="1" indent="-285750">
              <a:buFont typeface="+mj-lt"/>
              <a:buAutoNum type="arabicPeriod"/>
            </a:pPr>
            <a:endParaRPr lang="en-US" dirty="0"/>
          </a:p>
          <a:p>
            <a:r>
              <a:rPr lang="en-US" dirty="0"/>
              <a:t>With this data, we can implement a CRISP-DM approach:  </a:t>
            </a:r>
          </a:p>
          <a:p>
            <a:endParaRPr lang="en-US" dirty="0"/>
          </a:p>
          <a:p>
            <a:r>
              <a:rPr lang="en-US" dirty="0"/>
              <a:t>Business Understanding: Align project objectives to reduce default risks.  </a:t>
            </a:r>
          </a:p>
          <a:p>
            <a:endParaRPr lang="en-US" dirty="0"/>
          </a:p>
          <a:p>
            <a:r>
              <a:rPr lang="en-US" dirty="0"/>
              <a:t>Data Understanding: Explore available data to identify any missing or inconsistent information.  </a:t>
            </a:r>
          </a:p>
          <a:p>
            <a:endParaRPr lang="en-US" dirty="0"/>
          </a:p>
          <a:p>
            <a:r>
              <a:rPr lang="en-US" dirty="0"/>
              <a:t>Data Preparation: Clean and preprocess the data for modeling purposes.  </a:t>
            </a:r>
          </a:p>
          <a:p>
            <a:endParaRPr lang="en-US" dirty="0"/>
          </a:p>
          <a:p>
            <a:r>
              <a:rPr lang="en-US" dirty="0"/>
              <a:t>Modeling: Apply predictive algorithms to classify loan applicants as either high-risk or low-risk.  </a:t>
            </a:r>
          </a:p>
          <a:p>
            <a:endParaRPr lang="en-US" dirty="0"/>
          </a:p>
          <a:p>
            <a:r>
              <a:rPr lang="en-US" dirty="0"/>
              <a:t>Evaluation: Assess the model's accuracy using key performance metrics (AUC, precision, recall).  </a:t>
            </a:r>
          </a:p>
          <a:p>
            <a:endParaRPr lang="en-US" dirty="0"/>
          </a:p>
          <a:p>
            <a:r>
              <a:rPr lang="en-US" dirty="0"/>
              <a:t>Deployment: Integrate the model into the loan approval system to enable real-time, data-driven decisions.</a:t>
            </a: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are implementing a Cross-Industry Standard Process for Data Mining (CRISP-DM) for proper execution. </a:t>
            </a:r>
          </a:p>
          <a:p>
            <a:pPr marL="0" marR="0">
              <a:lnSpc>
                <a:spcPct val="20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business understanding phase relates to the credit analyst using the predictive model derived from the given variables to assess the risk associated with the new applications. </a:t>
            </a:r>
          </a:p>
          <a:p>
            <a:pPr marL="0" marR="0">
              <a:lnSpc>
                <a:spcPct val="20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US" b="1" dirty="0"/>
              <a:t>Problem Statement</a:t>
            </a:r>
            <a:r>
              <a:rPr lang="en-US" dirty="0"/>
              <a:t>: Clearly define the business problem, such as identifying high-risk customers to reduce loan defaults and improve financial stability through advanced credit risk assessment techniques.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Business Objectives</a:t>
            </a:r>
            <a:r>
              <a:rPr lang="en-US" dirty="0"/>
              <a:t>: Establish measurable goals, like decreasing credit default rates by 15% over the next year or improving the accuracy of risk classification models by 10%.</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Industry Context</a:t>
            </a:r>
            <a:r>
              <a:rPr lang="en-US" dirty="0"/>
              <a:t>: Analyze market challenges, such as fluctuating economic conditions, changes in regulatory requirements, and competitors’ credit risk management strategies to position GE effectively in the financial sector.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Data Mining Goals</a:t>
            </a:r>
            <a:r>
              <a:rPr lang="en-US" dirty="0"/>
              <a:t>: Transform business objectives into actionable data goals, such as developing predictive models (e.g., logistic regression, decision trees) to identify credit risk and using customer financial data for detailed risk scoring.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Alignment</a:t>
            </a:r>
            <a:r>
              <a:rPr lang="en-US" dirty="0"/>
              <a:t>: Ensure that all stakeholders understand how this assessment improves risk management, aligns with compliance, and enhances operational efficiency to drive business value for GE.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80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Data Understanding:</a:t>
            </a:r>
          </a:p>
          <a:p>
            <a:pPr marL="0" marR="0" lvl="0" indent="0" algn="l" defTabSz="914400" rtl="0" eaLnBrk="1" fontAlgn="auto" latinLnBrk="0" hangingPunct="1">
              <a:lnSpc>
                <a:spcPct val="200000"/>
              </a:lnSpc>
              <a:spcBef>
                <a:spcPts val="0"/>
              </a:spcBef>
              <a:spcAft>
                <a:spcPts val="800"/>
              </a:spcAft>
              <a:buClrTx/>
              <a:buSzTx/>
              <a:buFontTx/>
              <a:buNone/>
              <a:tabLst/>
              <a:defRPr/>
            </a:pP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80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 This phase involves understanding the correlation between credit amount, employment, and account status variables. During this phase, we must also assess missing data, inconsistencies, or outliers. By describing data and verifying data quality, we can generate a reliable predictive model for risk assessment. </a:t>
            </a:r>
          </a:p>
          <a:p>
            <a:pPr marL="0" marR="0">
              <a:lnSpc>
                <a:spcPct val="200000"/>
              </a:lnSpc>
              <a:spcAft>
                <a:spcPts val="80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US" b="1" dirty="0"/>
              <a:t>Describe Data</a:t>
            </a:r>
            <a:r>
              <a:rPr lang="en-US" dirty="0"/>
              <a:t>: GE begins the credit decision-making process by identifying data sources, such as loan application records, applicant financial details, credit scores, and historical default data, ensuring all data formats are well-documented.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Explore Data</a:t>
            </a:r>
            <a:r>
              <a:rPr lang="en-US" dirty="0"/>
              <a:t>: Initial analysis uses descriptive statistics to understand key variables, such as income levels, loan amounts, debt-to-income ratios, and credit scores, enabling insights into data trends and distributions.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Verify Data</a:t>
            </a:r>
            <a:r>
              <a:rPr lang="en-US" dirty="0"/>
              <a:t>: Data quality checks ensure that no records are missing, incomplete, or inconsistent and identify potential biases, such as underrepresented applicant groups or skewed default patterns.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Data Insights</a:t>
            </a:r>
            <a:r>
              <a:rPr lang="en-US" dirty="0"/>
              <a:t>: By exploring and verifying the data, GE can uncover patterns that predict loan defaults, helping differentiate high-risk applicants from low-risk borrowers.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Informed Decisions</a:t>
            </a:r>
            <a:r>
              <a:rPr lang="en-US" dirty="0"/>
              <a:t>: This phase provides the foundation for developing a robust credit scoring model that supports GE in making data-driven loan approvals, reducing defaults, and ensuring financial stability.</a:t>
            </a:r>
          </a:p>
          <a:p>
            <a:endParaRPr lang="en-US" dirty="0"/>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Tools to Use: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 will be used to analyze data and develop a predictive model. Caret in R is a valuable tool for predictive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data visualization, Tableau will create insights and dashboards for the stakeholders to understand better.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Challenges: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Data quality, preparation, model accuracy, and scalability are a few anticipated challenges. Data quality is crucial for data analytics and will be my biggest challenge. Achieving a high level of accuracy with predictive modeling and its ability to adapt to the existing system could also be challenging.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Data Preparation: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This is typically the most time-consuming phase. During this phase, the available data is cleansed by handling missing data values, normalizing continuous variables, and encoding categorical variables. If needed, data construction, formatting, or integration will also occur. For example, the data set will be divided into training and testing sets to amplify the model’s performance.</a:t>
            </a:r>
          </a:p>
          <a:p>
            <a:endParaRPr lang="en-US" b="1" dirty="0"/>
          </a:p>
          <a:p>
            <a:r>
              <a:rPr lang="en-US" b="1" dirty="0"/>
              <a:t>Notes on the Flowchart:</a:t>
            </a:r>
          </a:p>
          <a:p>
            <a:endParaRPr lang="en-US" b="1" dirty="0"/>
          </a:p>
          <a:p>
            <a:pPr marL="171450" indent="-171450">
              <a:buFont typeface="Arial" panose="020B0604020202020204" pitchFamily="34" charset="0"/>
              <a:buChar char="•"/>
            </a:pPr>
            <a:r>
              <a:rPr lang="en-US" b="1" dirty="0"/>
              <a:t>Define Problem &amp; Objectives</a:t>
            </a:r>
            <a:r>
              <a:rPr lang="en-US" dirty="0"/>
              <a:t>:</a:t>
            </a:r>
          </a:p>
          <a:p>
            <a:pPr marL="742950" lvl="1" indent="-285750">
              <a:buFont typeface="Arial" panose="020B0604020202020204" pitchFamily="34" charset="0"/>
              <a:buChar char="•"/>
            </a:pPr>
            <a:r>
              <a:rPr lang="en-US" dirty="0"/>
              <a:t>The process begins by clearly defining the problem and identifying key performance indicators (KPIs) to align the project goals with business objectives.</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Data Import &amp; Preprocessing</a:t>
            </a:r>
            <a:r>
              <a:rPr lang="en-US" dirty="0"/>
              <a:t>:</a:t>
            </a:r>
          </a:p>
          <a:p>
            <a:pPr marL="742950" lvl="1" indent="-285750">
              <a:buFont typeface="Arial" panose="020B0604020202020204" pitchFamily="34" charset="0"/>
              <a:buChar char="•"/>
            </a:pPr>
            <a:r>
              <a:rPr lang="en-US" dirty="0"/>
              <a:t>The data is loaded, and preprocessing tasks, such as handling missing values, transforming features, and ensuring data quality, are performed to prepare it for analysis.</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Variable Selection</a:t>
            </a:r>
            <a:r>
              <a:rPr lang="en-US" dirty="0"/>
              <a:t>:</a:t>
            </a:r>
          </a:p>
          <a:p>
            <a:pPr marL="742950" lvl="1" indent="-285750">
              <a:buFont typeface="Arial" panose="020B0604020202020204" pitchFamily="34" charset="0"/>
              <a:buChar char="•"/>
            </a:pPr>
            <a:r>
              <a:rPr lang="en-US" dirty="0"/>
              <a:t>Variables are analyzed using correlation and variance analysis to determine their importance for the model. This step aims to enhance model accuracy by focusing on relevant features.</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Testing for Collinearity</a:t>
            </a:r>
            <a:r>
              <a:rPr lang="en-US" dirty="0"/>
              <a:t>:</a:t>
            </a:r>
          </a:p>
          <a:p>
            <a:pPr marL="742950" lvl="1" indent="-285750">
              <a:buFont typeface="Arial" panose="020B0604020202020204" pitchFamily="34" charset="0"/>
              <a:buChar char="•"/>
            </a:pPr>
            <a:r>
              <a:rPr lang="en-US" dirty="0"/>
              <a:t>If high collinearity exists between variables, techniques like the Variance Inflation Factor (VIF) identify and address redundancy, ensuring robust model performance.</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Model Selection &amp; Training</a:t>
            </a:r>
            <a:r>
              <a:rPr lang="en-US" dirty="0"/>
              <a:t>:</a:t>
            </a:r>
          </a:p>
          <a:p>
            <a:pPr marL="742950" lvl="1" indent="-285750">
              <a:buFont typeface="Arial" panose="020B0604020202020204" pitchFamily="34" charset="0"/>
              <a:buChar char="•"/>
            </a:pPr>
            <a:r>
              <a:rPr lang="en-US" dirty="0"/>
              <a:t>Based on the problem type (classification or regression), appropriate machine learning models are selected and trained using the processed data.</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Model Fit Testing</a:t>
            </a:r>
            <a:r>
              <a:rPr lang="en-US" dirty="0"/>
              <a:t>:</a:t>
            </a:r>
          </a:p>
          <a:p>
            <a:pPr marL="742950" lvl="1" indent="-285750">
              <a:buFont typeface="Arial" panose="020B0604020202020204" pitchFamily="34" charset="0"/>
              <a:buChar char="•"/>
            </a:pPr>
            <a:r>
              <a:rPr lang="en-US" dirty="0"/>
              <a:t>Cross-validation techniques are employed to assess how well the model generalizes to unseen data, ensuring its reliability for deployment.</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Model Evaluation</a:t>
            </a:r>
            <a:r>
              <a:rPr lang="en-US" dirty="0"/>
              <a:t>:</a:t>
            </a:r>
          </a:p>
          <a:p>
            <a:pPr marL="742950" lvl="1" indent="-285750">
              <a:buFont typeface="Arial" panose="020B0604020202020204" pitchFamily="34" charset="0"/>
              <a:buChar char="•"/>
            </a:pPr>
            <a:r>
              <a:rPr lang="en-US" dirty="0"/>
              <a:t>The model's performance is evaluated by key metrics such as accuracy and the Area Under the Curve (AUC). The setup and results are documented for transparency.</a:t>
            </a:r>
          </a:p>
          <a:p>
            <a:pPr marL="742950" lvl="1" indent="-285750">
              <a:buFont typeface="Arial" panose="020B0604020202020204" pitchFamily="34" charset="0"/>
              <a:buChar char="•"/>
            </a:pPr>
            <a:endParaRPr lang="en-US" dirty="0"/>
          </a:p>
          <a:p>
            <a:pPr marL="171450" indent="-171450">
              <a:buFont typeface="Arial" panose="020B0604020202020204" pitchFamily="34" charset="0"/>
              <a:buChar char="•"/>
            </a:pPr>
            <a:r>
              <a:rPr lang="en-US" b="1" dirty="0"/>
              <a:t>Deploy Preparation</a:t>
            </a:r>
            <a:r>
              <a:rPr lang="en-US" dirty="0"/>
              <a:t>:</a:t>
            </a:r>
          </a:p>
          <a:p>
            <a:pPr marL="742950" lvl="1" indent="-285750">
              <a:buFont typeface="Arial" panose="020B0604020202020204" pitchFamily="34" charset="0"/>
              <a:buChar char="•"/>
            </a:pPr>
            <a:r>
              <a:rPr lang="en-US" dirty="0"/>
              <a:t>Once validated, the model is prepared for deployment, ensuring it is ready for real-world applications and aligns with project objectives.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Accuracy</a:t>
            </a:r>
            <a:r>
              <a:rPr lang="en-US" dirty="0"/>
              <a:t>: </a:t>
            </a:r>
          </a:p>
          <a:p>
            <a:pPr marL="628650" lvl="1" indent="-171450">
              <a:buFont typeface="Arial" panose="020B0604020202020204" pitchFamily="34" charset="0"/>
              <a:buChar char="•"/>
            </a:pPr>
            <a:r>
              <a:rPr lang="en-US" dirty="0"/>
              <a:t>GE must ensure the correctness and precision of loan applicant data, such as income details, credit scores, and debt-to-income ratios, to improve the reliability of credit decision-making.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Completeness</a:t>
            </a:r>
            <a:r>
              <a:rPr lang="en-US" dirty="0"/>
              <a:t>: </a:t>
            </a:r>
          </a:p>
          <a:p>
            <a:pPr marL="628650" lvl="1" indent="-171450">
              <a:buFont typeface="Arial" panose="020B0604020202020204" pitchFamily="34" charset="0"/>
              <a:buChar char="•"/>
            </a:pPr>
            <a:r>
              <a:rPr lang="en-US" dirty="0"/>
              <a:t>Addressing missing or incomplete data points in loan applications, such as undocumented financial information or missing credit history, will help GE make informed and confident decisions about borrower risk.</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Consistency</a:t>
            </a:r>
            <a:r>
              <a:rPr lang="en-US" dirty="0"/>
              <a:t>: </a:t>
            </a:r>
          </a:p>
          <a:p>
            <a:pPr marL="628650" lvl="1" indent="-171450">
              <a:buFont typeface="Arial" panose="020B0604020202020204" pitchFamily="34" charset="0"/>
              <a:buChar char="•"/>
            </a:pPr>
            <a:r>
              <a:rPr lang="en-US" dirty="0"/>
              <a:t>Maintaining uniform data formats across all sources, such as standardized reporting for credit scores and financial metrics, ensures seamless integration and analysis during the credit evaluation process.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Timeliness</a:t>
            </a:r>
            <a:r>
              <a:rPr lang="en-US" dirty="0"/>
              <a:t>:</a:t>
            </a:r>
          </a:p>
          <a:p>
            <a:pPr marL="628650" lvl="1" indent="-171450">
              <a:buFont typeface="Arial" panose="020B0604020202020204" pitchFamily="34" charset="0"/>
              <a:buChar char="•"/>
            </a:pPr>
            <a:r>
              <a:rPr lang="en-US" dirty="0"/>
              <a:t> GE must use up-to-date and relevant data, such as recent payment histories and real-time credit updates, to accurately assess borrowers' financial health and creditworthiness.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Data Integrity</a:t>
            </a:r>
            <a:r>
              <a:rPr lang="en-US" dirty="0"/>
              <a:t>: </a:t>
            </a:r>
          </a:p>
          <a:p>
            <a:pPr marL="628650" lvl="1" indent="-171450">
              <a:buFont typeface="Arial" panose="020B0604020202020204" pitchFamily="34" charset="0"/>
              <a:buChar char="•"/>
            </a:pPr>
            <a:r>
              <a:rPr lang="en-US" dirty="0"/>
              <a:t>By prioritizing data quality and integrity, GE can confidently implement predictive models that minimize loan defaults, optimize credit approvals, and reduce financial risks.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Encryption: GE should implement encryption to secure sensitive customer information, including credit scores, income details, and loan amounts, during both storage and transmission to prevent unauthorized access. Additionally, GE must ensure compliance with data protection laws such as GDPR, CCPA, and HIPAA.</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Access Control: Role-based access control ensures that only authorized personnel, such as credit analysts and decision-makers, can access critical credit evaluation data, thereby preserving the integrity of the credit decision-making process.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Anonymization: GE can anonymize personally identifiable information (PII) within datasets to adhere to privacy regulations while still allowing for data-driven insights related to risk assessment and credit approvals. This process will effectively remove PII from datasets to safeguard user privacy, address ethical concerns such as bias in data analytics, and ensure fairness and transparency.</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Data Retention: Establishing clear policies for data storage and deletion guarantees that GE retains only relevant historical credit data, which helps reduce storage costs and mitigates the risks associated with outdated or irrelevant information impacting decisions.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Data Protection Framework: By integrating encryption, access control, and anonymization, GE can ensure the confidentiality, integrity, and availability of credit-related data, fostering trust and enabling accurate and secure decision-making. It is important to consider broader societal and ethical issues, including algorithmic bias, fairness in decision-making, and the responsible use of data.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Value for Less Technical-Oriented Stakeholders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It is essential to simplify complex data into actionable insights for non-technical stakeholders to see the value. The easiest way to achieve this is by using interactive and dynamic visualizations, like dashboards and infographics, which will present data patterns, trends, and predictions more engagingly as they visualize them. Non-technical stakeholders can interact with the visualization, including the dashboard, which fosters engagement (Few, 2012). Simplifying the technical data into non-technical terminology can also enhance engagement while keeping it relevant.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Tailoring Presentations for IT, Peers, and Management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Communicating appropriately with different departments with varied approaches is crucial for better communication and value.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IT Department: Since the IT department is more technically inclined, this audience may find value in the technical methodologies used, such as the data sources, how they were refined, and the algorithms used. Data scalability and integration play vital roles for the IT department.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Peers: The fellow data analyst may appreciate the deeper dives into the models used and data validation techniques implemented. Ensuring that the outcomes are reproducible and reliable and fostering trust and collaboration is essential.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Management: Upper management and executives like to see the summary and how the presentation is going to save cost and mitigate if or any risk involved. It will be crucial to give them a high-level summary using key performance indicators (KPIs) and ROI (Return on Investment) and demonstrating how it aligns with the business objective (Dykes, 2016).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200000"/>
              </a:lnSpc>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Application to the Data Analytic Presentation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ctr">
              <a:lnSpc>
                <a:spcPct val="200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Implementing an interactive dashboard will allow me to engage stakeholders in real time for my upcoming presentation. The dashboard's drill-down methods will help management explore independently. I will design a tailored visualization for each audience to ensure the alignment of their interest. For peers, I will outline the data preparation and model validation process. For the IT department, I will briefly explain data pipelines and the technologies used.</a:t>
            </a:r>
            <a:b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indent="-171450">
              <a:buFont typeface="Wingdings" pitchFamily="2" charset="2"/>
              <a:buChar char="v"/>
            </a:pPr>
            <a:r>
              <a:rPr lang="en-US" b="1" dirty="0"/>
              <a:t>Executives</a:t>
            </a:r>
            <a:r>
              <a:rPr lang="en-US" dirty="0"/>
              <a:t>: GE executives require </a:t>
            </a:r>
            <a:r>
              <a:rPr lang="en-US" b="1" dirty="0"/>
              <a:t>high-level KPI dashboards</a:t>
            </a:r>
            <a:r>
              <a:rPr lang="en-US" dirty="0"/>
              <a:t> to monitor overall credit risk performance, including metrics like default rates, total approved loans, and revenue impact to support strategic decision-making.</a:t>
            </a:r>
          </a:p>
          <a:p>
            <a:pPr marL="171450" indent="-171450">
              <a:buFont typeface="Wingdings" pitchFamily="2" charset="2"/>
              <a:buChar char="v"/>
            </a:pPr>
            <a:endParaRPr lang="en-US" dirty="0"/>
          </a:p>
          <a:p>
            <a:pPr marL="171450" indent="-171450">
              <a:buFont typeface="Wingdings" pitchFamily="2" charset="2"/>
              <a:buChar char="v"/>
            </a:pPr>
            <a:r>
              <a:rPr lang="en-US" b="1" dirty="0"/>
              <a:t>Managers</a:t>
            </a:r>
            <a:r>
              <a:rPr lang="en-US" dirty="0"/>
              <a:t>: Managers focus on </a:t>
            </a:r>
            <a:r>
              <a:rPr lang="en-US" b="1" dirty="0"/>
              <a:t>department-specific performance metrics</a:t>
            </a:r>
            <a:r>
              <a:rPr lang="en-US" dirty="0"/>
              <a:t>, such as loan approval efficiency, collection success rates, and borrower segmentation, to optimize team operations and reduce default risks.</a:t>
            </a:r>
          </a:p>
          <a:p>
            <a:pPr marL="171450" indent="-171450">
              <a:buFont typeface="Wingdings" pitchFamily="2" charset="2"/>
              <a:buChar char="v"/>
            </a:pPr>
            <a:endParaRPr lang="en-US" dirty="0"/>
          </a:p>
          <a:p>
            <a:pPr marL="171450" indent="-171450">
              <a:buFont typeface="Wingdings" pitchFamily="2" charset="2"/>
              <a:buChar char="v"/>
            </a:pPr>
            <a:r>
              <a:rPr lang="en-US" b="1" dirty="0"/>
              <a:t>Analysts</a:t>
            </a:r>
            <a:r>
              <a:rPr lang="en-US" dirty="0"/>
              <a:t>: Analysts need </a:t>
            </a:r>
            <a:r>
              <a:rPr lang="en-US" b="1" dirty="0"/>
              <a:t>detailed data exploration tools</a:t>
            </a:r>
            <a:r>
              <a:rPr lang="en-US" dirty="0"/>
              <a:t> to analyze borrower data, identify trends, and evaluate predictive model outputs for improving credit risk assessments.</a:t>
            </a:r>
          </a:p>
          <a:p>
            <a:pPr marL="171450" indent="-171450">
              <a:buFont typeface="Wingdings" pitchFamily="2" charset="2"/>
              <a:buChar char="v"/>
            </a:pPr>
            <a:endParaRPr lang="en-US" dirty="0"/>
          </a:p>
          <a:p>
            <a:pPr marL="171450" indent="-171450">
              <a:buFont typeface="Wingdings" pitchFamily="2" charset="2"/>
              <a:buChar char="v"/>
            </a:pPr>
            <a:r>
              <a:rPr lang="en-US" b="1" dirty="0"/>
              <a:t>Operational Staff</a:t>
            </a:r>
            <a:r>
              <a:rPr lang="en-US" dirty="0"/>
              <a:t>: Real-time </a:t>
            </a:r>
            <a:r>
              <a:rPr lang="en-US" b="1" dirty="0"/>
              <a:t>operational metrics</a:t>
            </a:r>
            <a:r>
              <a:rPr lang="en-US" dirty="0"/>
              <a:t> allow loan officers and collection teams to monitor loan statuses, track repayment behaviors, and take immediate action on overdue or defaulting loans.</a:t>
            </a:r>
          </a:p>
          <a:p>
            <a:pPr marL="171450" indent="-171450">
              <a:buFont typeface="Wingdings" pitchFamily="2" charset="2"/>
              <a:buChar char="v"/>
            </a:pPr>
            <a:endParaRPr lang="en-US" dirty="0"/>
          </a:p>
          <a:p>
            <a:pPr marL="171450" indent="-171450">
              <a:buFont typeface="Wingdings" pitchFamily="2" charset="2"/>
              <a:buChar char="v"/>
            </a:pPr>
            <a:r>
              <a:rPr lang="en-US" b="1" dirty="0"/>
              <a:t>Integrated Visualization</a:t>
            </a:r>
            <a:r>
              <a:rPr lang="en-US" dirty="0"/>
              <a:t>: Providing tailored visualizations for each stakeholder ensures that GE improves decision-making across all levels, from strategic planning to day-to-day credit risk management.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Leveraging contextual knowledge enables GE to make informed decisions, transforming data into actionable intelligence to enhance competitiveness in the market. For instance, historical sales data can help GE forecast demand and optimize inventory.</a:t>
            </a:r>
          </a:p>
          <a:p>
            <a:endParaRPr lang="en-US" dirty="0"/>
          </a:p>
          <a:p>
            <a:r>
              <a:rPr lang="en-US" dirty="0"/>
              <a:t>GE can uncover untapped insights through AI-driven analytics and IoT technology by targeting new data opportunities, strengthening its strategic advantage in emerging markets, and identifying real-time operational trends.</a:t>
            </a:r>
          </a:p>
          <a:p>
            <a:endParaRPr lang="en-US" dirty="0"/>
          </a:p>
          <a:p>
            <a:r>
              <a:rPr lang="en-US" dirty="0"/>
              <a:t>Improving organizational outcomes necessitates harnessing industry-specific data to streamline operations and enhance decision-making efficiency. This can be measured by reduced operational costs, quicker decision-making processes, or improved productivity.</a:t>
            </a:r>
          </a:p>
          <a:p>
            <a:endParaRPr lang="en-US" dirty="0"/>
          </a:p>
          <a:p>
            <a:r>
              <a:rPr lang="en-US" dirty="0"/>
              <a:t>Data-driven insights can enhance effectiveness by integrating workflow automation systems and real-time dashboards, allowing GE to optimize workflows and allocate resources more efficiently.</a:t>
            </a:r>
          </a:p>
          <a:p>
            <a:endParaRPr lang="en-US" dirty="0"/>
          </a:p>
          <a:p>
            <a:r>
              <a:rPr lang="en-US" dirty="0"/>
              <a:t>Ensuring longevity through adaptive data strategies </a:t>
            </a:r>
            <a:r>
              <a:rPr lang="en-US"/>
              <a:t>future-proofs GE </a:t>
            </a:r>
            <a:r>
              <a:rPr lang="en-US" dirty="0"/>
              <a:t>by implementing scalable solutions such as cloud-based infrastructures and predictive analytics, enabling them to remain resilient amidst evolving market trends and disruptions.</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audio" Target="../media/media38.m4a"/><Relationship Id="rId3" Type="http://schemas.microsoft.com/office/2007/relationships/media" Target="../media/media36.m4a"/><Relationship Id="rId7" Type="http://schemas.microsoft.com/office/2007/relationships/media" Target="../media/media38.m4a"/><Relationship Id="rId12"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audio" Target="../media/media37.m4a"/><Relationship Id="rId11" Type="http://schemas.openxmlformats.org/officeDocument/2006/relationships/image" Target="../media/image25.png"/><Relationship Id="rId5" Type="http://schemas.microsoft.com/office/2007/relationships/media" Target="../media/media37.m4a"/><Relationship Id="rId10" Type="http://schemas.openxmlformats.org/officeDocument/2006/relationships/notesSlide" Target="../notesSlides/notesSlide11.xml"/><Relationship Id="rId4" Type="http://schemas.openxmlformats.org/officeDocument/2006/relationships/audio" Target="../media/media36.m4a"/><Relationship Id="rId9"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080/07421222.1996.11518099" TargetMode="External"/><Relationship Id="rId3" Type="http://schemas.openxmlformats.org/officeDocument/2006/relationships/hyperlink" Target="https://doi.org/10.1145/1459352.1459353" TargetMode="External"/><Relationship Id="rId7" Type="http://schemas.openxmlformats.org/officeDocument/2006/relationships/hyperlink" Target="https://doi.org/10.1109/69.40403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doi.org/10.1016/S1353-4858(12)70063-6" TargetMode="External"/><Relationship Id="rId5" Type="http://schemas.openxmlformats.org/officeDocument/2006/relationships/hyperlink" Target="https://doi.org/10.6028/NIST.SP.800-122" TargetMode="External"/><Relationship Id="rId4" Type="http://schemas.openxmlformats.org/officeDocument/2006/relationships/hyperlink" Target="https://doi.org/10.1109/ICCSEE.2012.193" TargetMode="External"/></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microsoft.com/office/2007/relationships/media" Target="../media/media8.m4a"/><Relationship Id="rId18" Type="http://schemas.openxmlformats.org/officeDocument/2006/relationships/image" Target="file:////Users/solarshrestha/Library/Group%20Containers/UBF8T346G9.ms/WebArchiveCopyPasteTempFiles/com.microsoft.Word/DAT%2520690%2520CRISP-DM.png%3f_&amp;d2lSessionVal=v9eMYR6Ypjnm4FExcoHViMWPG&amp;ou=1141009&amp;ou=1739062" TargetMode="External"/><Relationship Id="rId3" Type="http://schemas.microsoft.com/office/2007/relationships/media" Target="../media/media3.m4a"/><Relationship Id="rId21" Type="http://schemas.openxmlformats.org/officeDocument/2006/relationships/image" Target="../media/image3.png"/><Relationship Id="rId7" Type="http://schemas.microsoft.com/office/2007/relationships/media" Target="../media/media5.m4a"/><Relationship Id="rId12" Type="http://schemas.openxmlformats.org/officeDocument/2006/relationships/audio" Target="../media/media7.m4a"/><Relationship Id="rId17" Type="http://schemas.openxmlformats.org/officeDocument/2006/relationships/image" Target="../media/image4.png"/><Relationship Id="rId2" Type="http://schemas.openxmlformats.org/officeDocument/2006/relationships/audio" Target="../media/media2.m4a"/><Relationship Id="rId16" Type="http://schemas.openxmlformats.org/officeDocument/2006/relationships/notesSlide" Target="../notesSlides/notesSlide2.xml"/><Relationship Id="rId20" Type="http://schemas.openxmlformats.org/officeDocument/2006/relationships/image" Target="../media/image6.png"/><Relationship Id="rId1" Type="http://schemas.microsoft.com/office/2007/relationships/media" Target="../media/media2.m4a"/><Relationship Id="rId6" Type="http://schemas.openxmlformats.org/officeDocument/2006/relationships/audio" Target="../media/media4.m4a"/><Relationship Id="rId11" Type="http://schemas.microsoft.com/office/2007/relationships/media" Target="../media/media7.m4a"/><Relationship Id="rId5" Type="http://schemas.microsoft.com/office/2007/relationships/media" Target="../media/media4.m4a"/><Relationship Id="rId15" Type="http://schemas.openxmlformats.org/officeDocument/2006/relationships/slideLayout" Target="../slideLayouts/slideLayout3.xml"/><Relationship Id="rId10" Type="http://schemas.openxmlformats.org/officeDocument/2006/relationships/audio" Target="../media/media6.m4a"/><Relationship Id="rId19" Type="http://schemas.microsoft.com/office/2011/relationships/inkAction" Target="../ink/inkAction1.xml"/><Relationship Id="rId4" Type="http://schemas.openxmlformats.org/officeDocument/2006/relationships/audio" Target="../media/media3.m4a"/><Relationship Id="rId9" Type="http://schemas.microsoft.com/office/2007/relationships/media" Target="../media/media6.m4a"/><Relationship Id="rId14" Type="http://schemas.openxmlformats.org/officeDocument/2006/relationships/audio" Target="../media/media8.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audio" Target="../media/media13.m4a"/><Relationship Id="rId13" Type="http://schemas.openxmlformats.org/officeDocument/2006/relationships/slideLayout" Target="../slideLayouts/slideLayout5.xml"/><Relationship Id="rId3" Type="http://schemas.microsoft.com/office/2007/relationships/media" Target="../media/media11.m4a"/><Relationship Id="rId7" Type="http://schemas.microsoft.com/office/2007/relationships/media" Target="../media/media13.m4a"/><Relationship Id="rId12" Type="http://schemas.openxmlformats.org/officeDocument/2006/relationships/audio" Target="../media/media15.m4a"/><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audio" Target="../media/media12.m4a"/><Relationship Id="rId11" Type="http://schemas.microsoft.com/office/2007/relationships/media" Target="../media/media15.m4a"/><Relationship Id="rId5" Type="http://schemas.microsoft.com/office/2007/relationships/media" Target="../media/media12.m4a"/><Relationship Id="rId15" Type="http://schemas.openxmlformats.org/officeDocument/2006/relationships/image" Target="../media/image3.png"/><Relationship Id="rId10" Type="http://schemas.openxmlformats.org/officeDocument/2006/relationships/audio" Target="../media/media14.m4a"/><Relationship Id="rId4" Type="http://schemas.openxmlformats.org/officeDocument/2006/relationships/audio" Target="../media/media11.m4a"/><Relationship Id="rId9" Type="http://schemas.microsoft.com/office/2007/relationships/media" Target="../media/media14.m4a"/><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audio" Target="../media/media19.m4a"/><Relationship Id="rId13" Type="http://schemas.openxmlformats.org/officeDocument/2006/relationships/image" Target="../media/image7.png"/><Relationship Id="rId18" Type="http://schemas.openxmlformats.org/officeDocument/2006/relationships/image" Target="../media/image3.png"/><Relationship Id="rId3" Type="http://schemas.microsoft.com/office/2007/relationships/media" Target="../media/media17.m4a"/><Relationship Id="rId7" Type="http://schemas.microsoft.com/office/2007/relationships/media" Target="../media/media19.m4a"/><Relationship Id="rId12" Type="http://schemas.openxmlformats.org/officeDocument/2006/relationships/notesSlide" Target="../notesSlides/notesSlide5.xml"/><Relationship Id="rId17" Type="http://schemas.openxmlformats.org/officeDocument/2006/relationships/image" Target="../media/image11.jpg"/><Relationship Id="rId2" Type="http://schemas.openxmlformats.org/officeDocument/2006/relationships/audio" Target="../media/media16.m4a"/><Relationship Id="rId16" Type="http://schemas.openxmlformats.org/officeDocument/2006/relationships/image" Target="../media/image10.png"/><Relationship Id="rId1" Type="http://schemas.microsoft.com/office/2007/relationships/media" Target="../media/media16.m4a"/><Relationship Id="rId6" Type="http://schemas.openxmlformats.org/officeDocument/2006/relationships/audio" Target="../media/media18.m4a"/><Relationship Id="rId11" Type="http://schemas.openxmlformats.org/officeDocument/2006/relationships/slideLayout" Target="../slideLayouts/slideLayout6.xml"/><Relationship Id="rId5" Type="http://schemas.microsoft.com/office/2007/relationships/media" Target="../media/media18.m4a"/><Relationship Id="rId15" Type="http://schemas.openxmlformats.org/officeDocument/2006/relationships/image" Target="../media/image9.png"/><Relationship Id="rId10" Type="http://schemas.openxmlformats.org/officeDocument/2006/relationships/audio" Target="../media/media20.m4a"/><Relationship Id="rId4" Type="http://schemas.openxmlformats.org/officeDocument/2006/relationships/audio" Target="../media/media17.m4a"/><Relationship Id="rId9" Type="http://schemas.microsoft.com/office/2007/relationships/media" Target="../media/media20.m4a"/><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2.m4a"/><Relationship Id="rId7" Type="http://schemas.openxmlformats.org/officeDocument/2006/relationships/image" Target="../media/image1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audio" Target="../media/media22.m4a"/></Relationships>
</file>

<file path=ppt/slides/_rels/slide7.xml.rels><?xml version="1.0" encoding="UTF-8" standalone="yes"?>
<Relationships xmlns="http://schemas.openxmlformats.org/package/2006/relationships"><Relationship Id="rId8" Type="http://schemas.openxmlformats.org/officeDocument/2006/relationships/audio" Target="../media/media26.m4a"/><Relationship Id="rId13" Type="http://schemas.openxmlformats.org/officeDocument/2006/relationships/image" Target="../media/image13.png"/><Relationship Id="rId18" Type="http://schemas.openxmlformats.org/officeDocument/2006/relationships/image" Target="../media/image3.png"/><Relationship Id="rId3" Type="http://schemas.microsoft.com/office/2007/relationships/media" Target="../media/media24.m4a"/><Relationship Id="rId7" Type="http://schemas.microsoft.com/office/2007/relationships/media" Target="../media/media26.m4a"/><Relationship Id="rId12" Type="http://schemas.openxmlformats.org/officeDocument/2006/relationships/notesSlide" Target="../notesSlides/notesSlide7.xml"/><Relationship Id="rId17" Type="http://schemas.openxmlformats.org/officeDocument/2006/relationships/image" Target="../media/image17.png"/><Relationship Id="rId2" Type="http://schemas.openxmlformats.org/officeDocument/2006/relationships/audio" Target="../media/media23.m4a"/><Relationship Id="rId16" Type="http://schemas.openxmlformats.org/officeDocument/2006/relationships/image" Target="../media/image16.png"/><Relationship Id="rId1" Type="http://schemas.microsoft.com/office/2007/relationships/media" Target="../media/media23.m4a"/><Relationship Id="rId6" Type="http://schemas.openxmlformats.org/officeDocument/2006/relationships/audio" Target="../media/media25.m4a"/><Relationship Id="rId11" Type="http://schemas.openxmlformats.org/officeDocument/2006/relationships/slideLayout" Target="../slideLayouts/slideLayout8.xml"/><Relationship Id="rId5" Type="http://schemas.microsoft.com/office/2007/relationships/media" Target="../media/media25.m4a"/><Relationship Id="rId15" Type="http://schemas.openxmlformats.org/officeDocument/2006/relationships/image" Target="../media/image15.png"/><Relationship Id="rId10" Type="http://schemas.openxmlformats.org/officeDocument/2006/relationships/audio" Target="../media/media27.m4a"/><Relationship Id="rId4" Type="http://schemas.openxmlformats.org/officeDocument/2006/relationships/audio" Target="../media/media24.m4a"/><Relationship Id="rId9" Type="http://schemas.microsoft.com/office/2007/relationships/media" Target="../media/media27.m4a"/><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audio" Target="../media/media31.m4a"/><Relationship Id="rId13" Type="http://schemas.openxmlformats.org/officeDocument/2006/relationships/image" Target="../media/image20.png"/><Relationship Id="rId3" Type="http://schemas.microsoft.com/office/2007/relationships/media" Target="../media/media29.m4a"/><Relationship Id="rId7" Type="http://schemas.microsoft.com/office/2007/relationships/media" Target="../media/media31.m4a"/><Relationship Id="rId12" Type="http://schemas.openxmlformats.org/officeDocument/2006/relationships/image" Target="../media/image19.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audio" Target="../media/media30.m4a"/><Relationship Id="rId11" Type="http://schemas.openxmlformats.org/officeDocument/2006/relationships/image" Target="../media/image18.png"/><Relationship Id="rId5" Type="http://schemas.microsoft.com/office/2007/relationships/media" Target="../media/media30.m4a"/><Relationship Id="rId15" Type="http://schemas.openxmlformats.org/officeDocument/2006/relationships/image" Target="../media/image3.png"/><Relationship Id="rId10" Type="http://schemas.openxmlformats.org/officeDocument/2006/relationships/notesSlide" Target="../notesSlides/notesSlide8.xml"/><Relationship Id="rId4" Type="http://schemas.openxmlformats.org/officeDocument/2006/relationships/audio" Target="../media/media29.m4a"/><Relationship Id="rId9" Type="http://schemas.openxmlformats.org/officeDocument/2006/relationships/slideLayout" Target="../slideLayouts/slideLayout9.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microsoft.com/office/2007/relationships/media" Target="../media/media33.m4a"/><Relationship Id="rId7" Type="http://schemas.openxmlformats.org/officeDocument/2006/relationships/slideLayout" Target="../slideLayouts/slideLayout2.xml"/><Relationship Id="rId12" Type="http://schemas.openxmlformats.org/officeDocument/2006/relationships/image" Target="../media/image3.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audio" Target="../media/media34.m4a"/><Relationship Id="rId11" Type="http://schemas.openxmlformats.org/officeDocument/2006/relationships/image" Target="../media/image24.png"/><Relationship Id="rId5" Type="http://schemas.microsoft.com/office/2007/relationships/media" Target="../media/media34.m4a"/><Relationship Id="rId10" Type="http://schemas.openxmlformats.org/officeDocument/2006/relationships/image" Target="../media/image23.png"/><Relationship Id="rId4" Type="http://schemas.openxmlformats.org/officeDocument/2006/relationships/audio" Target="../media/media33.m4a"/><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7810" y="154960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Credit Risk Assessment for GE Using CRISP-DM</a:t>
            </a:r>
          </a:p>
        </p:txBody>
      </p:sp>
      <p:sp>
        <p:nvSpPr>
          <p:cNvPr id="4" name="Text 1"/>
          <p:cNvSpPr/>
          <p:nvPr/>
        </p:nvSpPr>
        <p:spPr>
          <a:xfrm>
            <a:off x="6280190" y="3516924"/>
            <a:ext cx="7556421" cy="2297722"/>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Welcome to our comprehensive guide on implementing a data mining project using the CRISP-DM methodology. This presentation will walk you through each phase, from business understanding to deployment.</a:t>
            </a:r>
            <a:endParaRPr lang="en-US" sz="1750" dirty="0"/>
          </a:p>
        </p:txBody>
      </p:sp>
      <p:sp>
        <p:nvSpPr>
          <p:cNvPr id="7" name="Text 3"/>
          <p:cNvSpPr/>
          <p:nvPr/>
        </p:nvSpPr>
        <p:spPr>
          <a:xfrm>
            <a:off x="6291786" y="5591757"/>
            <a:ext cx="2926822" cy="900936"/>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By Solar  Shrestha</a:t>
            </a:r>
            <a:endParaRPr lang="en-US" sz="2200" dirty="0"/>
          </a:p>
        </p:txBody>
      </p:sp>
      <p:pic>
        <p:nvPicPr>
          <p:cNvPr id="12" name="Audio Recording Dec 15, 2024 at 8:19:11 AM">
            <a:hlinkClick r:id="" action="ppaction://media"/>
            <a:extLst>
              <a:ext uri="{FF2B5EF4-FFF2-40B4-BE49-F238E27FC236}">
                <a16:creationId xmlns:a16="http://schemas.microsoft.com/office/drawing/2014/main" id="{BFB38BF7-8CBC-C00B-73D7-498B2DA3B9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50817" y="626980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485"/>
    </mc:Choice>
    <mc:Fallback xmlns="">
      <p:transition spd="slow" advTm="40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7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4961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Deployment Plan</a:t>
            </a:r>
            <a:endParaRPr lang="en-US" sz="4450" dirty="0"/>
          </a:p>
        </p:txBody>
      </p:sp>
      <p:sp>
        <p:nvSpPr>
          <p:cNvPr id="3" name="Shape 1"/>
          <p:cNvSpPr/>
          <p:nvPr/>
        </p:nvSpPr>
        <p:spPr>
          <a:xfrm>
            <a:off x="793790" y="1912025"/>
            <a:ext cx="1630323"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4" name="Text 2"/>
          <p:cNvSpPr/>
          <p:nvPr/>
        </p:nvSpPr>
        <p:spPr>
          <a:xfrm>
            <a:off x="1043464" y="2338745"/>
            <a:ext cx="108585"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1</a:t>
            </a:r>
            <a:endParaRPr lang="en-US" sz="2200" dirty="0"/>
          </a:p>
        </p:txBody>
      </p:sp>
      <p:sp>
        <p:nvSpPr>
          <p:cNvPr id="5" name="Text 3"/>
          <p:cNvSpPr/>
          <p:nvPr/>
        </p:nvSpPr>
        <p:spPr>
          <a:xfrm>
            <a:off x="2650927" y="21388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Solution Testing</a:t>
            </a:r>
            <a:endParaRPr lang="en-US" sz="2200" dirty="0"/>
          </a:p>
        </p:txBody>
      </p:sp>
      <p:sp>
        <p:nvSpPr>
          <p:cNvPr id="6" name="Text 4"/>
          <p:cNvSpPr/>
          <p:nvPr/>
        </p:nvSpPr>
        <p:spPr>
          <a:xfrm>
            <a:off x="2650927" y="2629257"/>
            <a:ext cx="547127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Validate model performance in controlled environment</a:t>
            </a:r>
            <a:endParaRPr lang="en-US" sz="1750" dirty="0"/>
          </a:p>
        </p:txBody>
      </p:sp>
      <p:sp>
        <p:nvSpPr>
          <p:cNvPr id="7" name="Shape 5"/>
          <p:cNvSpPr/>
          <p:nvPr/>
        </p:nvSpPr>
        <p:spPr>
          <a:xfrm>
            <a:off x="2537460" y="3203734"/>
            <a:ext cx="11185803" cy="15240"/>
          </a:xfrm>
          <a:prstGeom prst="roundRect">
            <a:avLst>
              <a:gd name="adj" fmla="val 1339536"/>
            </a:avLst>
          </a:prstGeom>
          <a:solidFill>
            <a:srgbClr val="FC8337"/>
          </a:solidFill>
          <a:ln/>
        </p:spPr>
        <p:txBody>
          <a:bodyPr/>
          <a:lstStyle/>
          <a:p>
            <a:endParaRPr lang="en-US"/>
          </a:p>
        </p:txBody>
      </p:sp>
      <p:sp>
        <p:nvSpPr>
          <p:cNvPr id="8" name="Shape 6"/>
          <p:cNvSpPr/>
          <p:nvPr/>
        </p:nvSpPr>
        <p:spPr>
          <a:xfrm>
            <a:off x="793790" y="3332321"/>
            <a:ext cx="3260646"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9" name="Text 7"/>
          <p:cNvSpPr/>
          <p:nvPr/>
        </p:nvSpPr>
        <p:spPr>
          <a:xfrm>
            <a:off x="1043464" y="3759041"/>
            <a:ext cx="173236"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2</a:t>
            </a:r>
            <a:endParaRPr lang="en-US" sz="2200" dirty="0"/>
          </a:p>
        </p:txBody>
      </p:sp>
      <p:sp>
        <p:nvSpPr>
          <p:cNvPr id="10" name="Text 8"/>
          <p:cNvSpPr/>
          <p:nvPr/>
        </p:nvSpPr>
        <p:spPr>
          <a:xfrm>
            <a:off x="4281249"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Pilot Implementation</a:t>
            </a:r>
            <a:endParaRPr lang="en-US" sz="2200" dirty="0"/>
          </a:p>
        </p:txBody>
      </p:sp>
      <p:sp>
        <p:nvSpPr>
          <p:cNvPr id="11" name="Text 9"/>
          <p:cNvSpPr/>
          <p:nvPr/>
        </p:nvSpPr>
        <p:spPr>
          <a:xfrm>
            <a:off x="4281249" y="4049554"/>
            <a:ext cx="3684746"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Deploy solution to limited user group</a:t>
            </a:r>
            <a:endParaRPr lang="en-US" sz="1750" dirty="0"/>
          </a:p>
        </p:txBody>
      </p:sp>
      <p:sp>
        <p:nvSpPr>
          <p:cNvPr id="12" name="Shape 10"/>
          <p:cNvSpPr/>
          <p:nvPr/>
        </p:nvSpPr>
        <p:spPr>
          <a:xfrm>
            <a:off x="4167783" y="4624030"/>
            <a:ext cx="9555480" cy="15240"/>
          </a:xfrm>
          <a:prstGeom prst="roundRect">
            <a:avLst>
              <a:gd name="adj" fmla="val 1339536"/>
            </a:avLst>
          </a:prstGeom>
          <a:solidFill>
            <a:srgbClr val="FC8337"/>
          </a:solidFill>
          <a:ln/>
        </p:spPr>
        <p:txBody>
          <a:bodyPr/>
          <a:lstStyle/>
          <a:p>
            <a:endParaRPr lang="en-US"/>
          </a:p>
        </p:txBody>
      </p:sp>
      <p:sp>
        <p:nvSpPr>
          <p:cNvPr id="13" name="Shape 11"/>
          <p:cNvSpPr/>
          <p:nvPr/>
        </p:nvSpPr>
        <p:spPr>
          <a:xfrm>
            <a:off x="793790" y="4752618"/>
            <a:ext cx="4890968"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14" name="Text 12"/>
          <p:cNvSpPr/>
          <p:nvPr/>
        </p:nvSpPr>
        <p:spPr>
          <a:xfrm>
            <a:off x="1043464" y="5179338"/>
            <a:ext cx="171212"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3</a:t>
            </a:r>
            <a:endParaRPr lang="en-US" sz="2200" dirty="0"/>
          </a:p>
        </p:txBody>
      </p:sp>
      <p:sp>
        <p:nvSpPr>
          <p:cNvPr id="15" name="Text 13"/>
          <p:cNvSpPr/>
          <p:nvPr/>
        </p:nvSpPr>
        <p:spPr>
          <a:xfrm>
            <a:off x="5911572"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Full Rollout</a:t>
            </a:r>
            <a:endParaRPr lang="en-US" sz="2200" dirty="0"/>
          </a:p>
        </p:txBody>
      </p:sp>
      <p:sp>
        <p:nvSpPr>
          <p:cNvPr id="16" name="Text 14"/>
          <p:cNvSpPr/>
          <p:nvPr/>
        </p:nvSpPr>
        <p:spPr>
          <a:xfrm>
            <a:off x="5911572" y="5469850"/>
            <a:ext cx="380238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Expand solution to entire organization</a:t>
            </a:r>
            <a:endParaRPr lang="en-US" sz="1750" dirty="0"/>
          </a:p>
        </p:txBody>
      </p:sp>
      <p:sp>
        <p:nvSpPr>
          <p:cNvPr id="17" name="Shape 15"/>
          <p:cNvSpPr/>
          <p:nvPr/>
        </p:nvSpPr>
        <p:spPr>
          <a:xfrm>
            <a:off x="5798106" y="6044327"/>
            <a:ext cx="7925157" cy="15240"/>
          </a:xfrm>
          <a:prstGeom prst="roundRect">
            <a:avLst>
              <a:gd name="adj" fmla="val 1339536"/>
            </a:avLst>
          </a:prstGeom>
          <a:solidFill>
            <a:srgbClr val="FC8337"/>
          </a:solidFill>
          <a:ln/>
        </p:spPr>
        <p:txBody>
          <a:bodyPr/>
          <a:lstStyle/>
          <a:p>
            <a:endParaRPr lang="en-US"/>
          </a:p>
        </p:txBody>
      </p:sp>
      <p:sp>
        <p:nvSpPr>
          <p:cNvPr id="18" name="Shape 16"/>
          <p:cNvSpPr/>
          <p:nvPr/>
        </p:nvSpPr>
        <p:spPr>
          <a:xfrm>
            <a:off x="793790" y="6172914"/>
            <a:ext cx="6521410" cy="1306949"/>
          </a:xfrm>
          <a:prstGeom prst="roundRect">
            <a:avLst>
              <a:gd name="adj" fmla="val 15620"/>
            </a:avLst>
          </a:prstGeom>
          <a:solidFill>
            <a:srgbClr val="030303"/>
          </a:solidFill>
          <a:ln w="22860">
            <a:solidFill>
              <a:srgbClr val="FC8337"/>
            </a:solidFill>
            <a:prstDash val="solid"/>
          </a:ln>
        </p:spPr>
        <p:txBody>
          <a:bodyPr/>
          <a:lstStyle/>
          <a:p>
            <a:endParaRPr lang="en-US"/>
          </a:p>
        </p:txBody>
      </p:sp>
      <p:sp>
        <p:nvSpPr>
          <p:cNvPr id="19" name="Text 17"/>
          <p:cNvSpPr/>
          <p:nvPr/>
        </p:nvSpPr>
        <p:spPr>
          <a:xfrm>
            <a:off x="1043464" y="6599634"/>
            <a:ext cx="182880"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4</a:t>
            </a:r>
            <a:endParaRPr lang="en-US" sz="2200" dirty="0"/>
          </a:p>
        </p:txBody>
      </p:sp>
      <p:sp>
        <p:nvSpPr>
          <p:cNvPr id="20" name="Text 18"/>
          <p:cNvSpPr/>
          <p:nvPr/>
        </p:nvSpPr>
        <p:spPr>
          <a:xfrm>
            <a:off x="7542014" y="63997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User Training</a:t>
            </a:r>
            <a:endParaRPr lang="en-US" sz="2200" dirty="0"/>
          </a:p>
        </p:txBody>
      </p:sp>
      <p:sp>
        <p:nvSpPr>
          <p:cNvPr id="21" name="Text 19"/>
          <p:cNvSpPr/>
          <p:nvPr/>
        </p:nvSpPr>
        <p:spPr>
          <a:xfrm>
            <a:off x="7542014" y="6890147"/>
            <a:ext cx="4470678"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Provide comprehensive training to end-users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1"/>
          <a:stretch>
            <a:fillRect/>
          </a:stretch>
        </p:blipFill>
        <p:spPr>
          <a:xfrm>
            <a:off x="9144000" y="0"/>
            <a:ext cx="5486400" cy="8232934"/>
          </a:xfrm>
          <a:prstGeom prst="rect">
            <a:avLst/>
          </a:prstGeom>
        </p:spPr>
      </p:pic>
      <p:sp>
        <p:nvSpPr>
          <p:cNvPr id="3" name="Text 0"/>
          <p:cNvSpPr/>
          <p:nvPr/>
        </p:nvSpPr>
        <p:spPr>
          <a:xfrm>
            <a:off x="777240" y="610672"/>
            <a:ext cx="7589520" cy="1387793"/>
          </a:xfrm>
          <a:prstGeom prst="rect">
            <a:avLst/>
          </a:prstGeom>
          <a:noFill/>
          <a:ln/>
        </p:spPr>
        <p:txBody>
          <a:bodyPr wrap="square" lIns="0" tIns="0" rIns="0" bIns="0" rtlCol="0" anchor="t"/>
          <a:lstStyle/>
          <a:p>
            <a:pPr marL="0" indent="0">
              <a:lnSpc>
                <a:spcPts val="5450"/>
              </a:lnSpc>
              <a:buNone/>
            </a:pPr>
            <a:r>
              <a:rPr lang="en-US" sz="4350" dirty="0">
                <a:solidFill>
                  <a:srgbClr val="FFFFFF"/>
                </a:solidFill>
                <a:latin typeface="Saira Medium" pitchFamily="34" charset="0"/>
                <a:ea typeface="Saira Medium" pitchFamily="34" charset="-122"/>
                <a:cs typeface="Saira Medium" pitchFamily="34" charset="-120"/>
              </a:rPr>
              <a:t>Project Impact and Conclusions</a:t>
            </a:r>
            <a:endParaRPr lang="en-US" sz="4350" dirty="0"/>
          </a:p>
        </p:txBody>
      </p:sp>
      <p:sp>
        <p:nvSpPr>
          <p:cNvPr id="4" name="Text 1"/>
          <p:cNvSpPr/>
          <p:nvPr/>
        </p:nvSpPr>
        <p:spPr>
          <a:xfrm>
            <a:off x="777240"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FC8337"/>
                </a:solidFill>
                <a:latin typeface="Saira Medium" pitchFamily="34" charset="0"/>
                <a:ea typeface="Saira Medium" pitchFamily="34" charset="-122"/>
                <a:cs typeface="Saira Medium" pitchFamily="34" charset="-120"/>
              </a:rPr>
              <a:t>25%</a:t>
            </a:r>
            <a:endParaRPr lang="en-US" sz="5750" dirty="0"/>
          </a:p>
        </p:txBody>
      </p:sp>
      <p:sp>
        <p:nvSpPr>
          <p:cNvPr id="5" name="Text 2"/>
          <p:cNvSpPr/>
          <p:nvPr/>
        </p:nvSpPr>
        <p:spPr>
          <a:xfrm>
            <a:off x="1203246"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5E0DF"/>
                </a:solidFill>
                <a:latin typeface="Saira Medium" pitchFamily="34" charset="0"/>
                <a:ea typeface="Saira Medium" pitchFamily="34" charset="-122"/>
                <a:cs typeface="Saira Medium" pitchFamily="34" charset="-120"/>
              </a:rPr>
              <a:t>Efficiency Increase</a:t>
            </a:r>
            <a:endParaRPr lang="en-US" sz="2150" dirty="0"/>
          </a:p>
        </p:txBody>
      </p:sp>
      <p:sp>
        <p:nvSpPr>
          <p:cNvPr id="6" name="Text 3"/>
          <p:cNvSpPr/>
          <p:nvPr/>
        </p:nvSpPr>
        <p:spPr>
          <a:xfrm>
            <a:off x="777240" y="3933230"/>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Streamlined processes led to significant time savings</a:t>
            </a:r>
            <a:endParaRPr lang="en-US" sz="1700" dirty="0"/>
          </a:p>
        </p:txBody>
      </p:sp>
      <p:sp>
        <p:nvSpPr>
          <p:cNvPr id="7" name="Text 4"/>
          <p:cNvSpPr/>
          <p:nvPr/>
        </p:nvSpPr>
        <p:spPr>
          <a:xfrm>
            <a:off x="4738568"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FC8337"/>
                </a:solidFill>
                <a:latin typeface="Saira Medium" pitchFamily="34" charset="0"/>
                <a:ea typeface="Saira Medium" pitchFamily="34" charset="-122"/>
                <a:cs typeface="Saira Medium" pitchFamily="34" charset="-120"/>
              </a:rPr>
              <a:t>$1M</a:t>
            </a:r>
            <a:endParaRPr lang="en-US" sz="5750" dirty="0"/>
          </a:p>
        </p:txBody>
      </p:sp>
      <p:sp>
        <p:nvSpPr>
          <p:cNvPr id="8" name="Text 5"/>
          <p:cNvSpPr/>
          <p:nvPr/>
        </p:nvSpPr>
        <p:spPr>
          <a:xfrm>
            <a:off x="5164574"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5E0DF"/>
                </a:solidFill>
                <a:latin typeface="Saira Medium" pitchFamily="34" charset="0"/>
                <a:ea typeface="Saira Medium" pitchFamily="34" charset="-122"/>
                <a:cs typeface="Saira Medium" pitchFamily="34" charset="-120"/>
              </a:rPr>
              <a:t>Cost Savings</a:t>
            </a:r>
            <a:endParaRPr lang="en-US" sz="2150" dirty="0"/>
          </a:p>
        </p:txBody>
      </p:sp>
      <p:sp>
        <p:nvSpPr>
          <p:cNvPr id="9" name="Text 6"/>
          <p:cNvSpPr/>
          <p:nvPr/>
        </p:nvSpPr>
        <p:spPr>
          <a:xfrm>
            <a:off x="4738568" y="3933230"/>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Reduced operational costs through data-driven decision making</a:t>
            </a:r>
            <a:endParaRPr lang="en-US" sz="1700" dirty="0"/>
          </a:p>
        </p:txBody>
      </p:sp>
      <p:sp>
        <p:nvSpPr>
          <p:cNvPr id="10" name="Text 7"/>
          <p:cNvSpPr/>
          <p:nvPr/>
        </p:nvSpPr>
        <p:spPr>
          <a:xfrm>
            <a:off x="777240"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FC8337"/>
                </a:solidFill>
                <a:latin typeface="Saira Medium" pitchFamily="34" charset="0"/>
                <a:ea typeface="Saira Medium" pitchFamily="34" charset="-122"/>
                <a:cs typeface="Saira Medium" pitchFamily="34" charset="-120"/>
              </a:rPr>
              <a:t>95%</a:t>
            </a:r>
            <a:endParaRPr lang="en-US" sz="5750" dirty="0"/>
          </a:p>
        </p:txBody>
      </p:sp>
      <p:sp>
        <p:nvSpPr>
          <p:cNvPr id="11" name="Text 8"/>
          <p:cNvSpPr/>
          <p:nvPr/>
        </p:nvSpPr>
        <p:spPr>
          <a:xfrm>
            <a:off x="1203246"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5E0DF"/>
                </a:solidFill>
                <a:latin typeface="Saira Medium" pitchFamily="34" charset="0"/>
                <a:ea typeface="Saira Medium" pitchFamily="34" charset="-122"/>
                <a:cs typeface="Saira Medium" pitchFamily="34" charset="-120"/>
              </a:rPr>
              <a:t>User Satisfaction</a:t>
            </a:r>
            <a:endParaRPr lang="en-US" sz="2150" dirty="0"/>
          </a:p>
        </p:txBody>
      </p:sp>
      <p:sp>
        <p:nvSpPr>
          <p:cNvPr id="12" name="Text 9"/>
          <p:cNvSpPr/>
          <p:nvPr/>
        </p:nvSpPr>
        <p:spPr>
          <a:xfrm>
            <a:off x="777240" y="6911697"/>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High adoption rate and positive feedback from stakeholders</a:t>
            </a:r>
            <a:endParaRPr lang="en-US" sz="1700" dirty="0"/>
          </a:p>
        </p:txBody>
      </p:sp>
      <p:sp>
        <p:nvSpPr>
          <p:cNvPr id="13" name="Text 10"/>
          <p:cNvSpPr/>
          <p:nvPr/>
        </p:nvSpPr>
        <p:spPr>
          <a:xfrm>
            <a:off x="4738568"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FC8337"/>
                </a:solidFill>
                <a:latin typeface="Saira Medium" pitchFamily="34" charset="0"/>
                <a:ea typeface="Saira Medium" pitchFamily="34" charset="-122"/>
                <a:cs typeface="Saira Medium" pitchFamily="34" charset="-120"/>
              </a:rPr>
              <a:t>3x</a:t>
            </a:r>
            <a:endParaRPr lang="en-US" sz="5750" dirty="0"/>
          </a:p>
        </p:txBody>
      </p:sp>
      <p:sp>
        <p:nvSpPr>
          <p:cNvPr id="14" name="Text 11"/>
          <p:cNvSpPr/>
          <p:nvPr/>
        </p:nvSpPr>
        <p:spPr>
          <a:xfrm>
            <a:off x="5164574"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E5E0DF"/>
                </a:solidFill>
                <a:latin typeface="Saira Medium" pitchFamily="34" charset="0"/>
                <a:ea typeface="Saira Medium" pitchFamily="34" charset="-122"/>
                <a:cs typeface="Saira Medium" pitchFamily="34" charset="-120"/>
              </a:rPr>
              <a:t>ROI</a:t>
            </a:r>
            <a:endParaRPr lang="en-US" sz="2150" dirty="0"/>
          </a:p>
        </p:txBody>
      </p:sp>
      <p:sp>
        <p:nvSpPr>
          <p:cNvPr id="15" name="Text 12"/>
          <p:cNvSpPr/>
          <p:nvPr/>
        </p:nvSpPr>
        <p:spPr>
          <a:xfrm>
            <a:off x="4738568" y="6911697"/>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E5E0DF"/>
                </a:solidFill>
                <a:latin typeface="Roboto" pitchFamily="34" charset="0"/>
                <a:ea typeface="Roboto" pitchFamily="34" charset="-122"/>
                <a:cs typeface="Roboto" pitchFamily="34" charset="-120"/>
              </a:rPr>
              <a:t>Project delivered substantial return on investment</a:t>
            </a:r>
            <a:endParaRPr lang="en-US" sz="1700" dirty="0"/>
          </a:p>
        </p:txBody>
      </p:sp>
      <p:pic>
        <p:nvPicPr>
          <p:cNvPr id="18" name="Audio Recording Dec 15, 2024 at 11:11:46 AM">
            <a:hlinkClick r:id="" action="ppaction://media"/>
            <a:extLst>
              <a:ext uri="{FF2B5EF4-FFF2-40B4-BE49-F238E27FC236}">
                <a16:creationId xmlns:a16="http://schemas.microsoft.com/office/drawing/2014/main" id="{6DA9EA60-4A53-0E22-EF96-A5E4DDC8BAAE}"/>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2"/>
          <a:stretch>
            <a:fillRect/>
          </a:stretch>
        </p:blipFill>
        <p:spPr>
          <a:xfrm>
            <a:off x="5808444" y="75130"/>
            <a:ext cx="812800" cy="812800"/>
          </a:xfrm>
          <a:prstGeom prst="rect">
            <a:avLst/>
          </a:prstGeom>
        </p:spPr>
      </p:pic>
      <p:pic>
        <p:nvPicPr>
          <p:cNvPr id="19" name="Audio Recording Dec 15, 2024 at 11:13:43 AM">
            <a:hlinkClick r:id="" action="ppaction://media"/>
            <a:extLst>
              <a:ext uri="{FF2B5EF4-FFF2-40B4-BE49-F238E27FC236}">
                <a16:creationId xmlns:a16="http://schemas.microsoft.com/office/drawing/2014/main" id="{92CA6972-A6B4-48C0-5625-67FA49A15D64}"/>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2"/>
          <a:stretch>
            <a:fillRect/>
          </a:stretch>
        </p:blipFill>
        <p:spPr>
          <a:xfrm>
            <a:off x="6908800" y="76440"/>
            <a:ext cx="812800" cy="812800"/>
          </a:xfrm>
          <a:prstGeom prst="rect">
            <a:avLst/>
          </a:prstGeom>
        </p:spPr>
      </p:pic>
      <p:pic>
        <p:nvPicPr>
          <p:cNvPr id="20" name="Audio Recording Dec 15, 2024 at 11:14:27 AM">
            <a:hlinkClick r:id="" action="ppaction://media"/>
            <a:extLst>
              <a:ext uri="{FF2B5EF4-FFF2-40B4-BE49-F238E27FC236}">
                <a16:creationId xmlns:a16="http://schemas.microsoft.com/office/drawing/2014/main" id="{05A93114-5715-9A54-55EE-9871264A158B}"/>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12"/>
          <a:stretch>
            <a:fillRect/>
          </a:stretch>
        </p:blipFill>
        <p:spPr>
          <a:xfrm>
            <a:off x="7940754" y="75130"/>
            <a:ext cx="812800" cy="812800"/>
          </a:xfrm>
          <a:prstGeom prst="rect">
            <a:avLst/>
          </a:prstGeom>
        </p:spPr>
      </p:pic>
      <p:pic>
        <p:nvPicPr>
          <p:cNvPr id="21" name="Audio Recording Dec 15, 2024 at 11:15:33 AM">
            <a:hlinkClick r:id="" action="ppaction://media"/>
            <a:extLst>
              <a:ext uri="{FF2B5EF4-FFF2-40B4-BE49-F238E27FC236}">
                <a16:creationId xmlns:a16="http://schemas.microsoft.com/office/drawing/2014/main" id="{545906C4-FDB9-9479-47A9-6273F5BF1D43}"/>
              </a:ext>
            </a:extLst>
          </p:cNvPr>
          <p:cNvPicPr>
            <a:picLocks noGrp="1" noRot="1" noChangeAspect="1" noMove="1" noResize="1" noEditPoints="1" noAdjustHandles="1" noChangeArrowheads="1" noChangeShapeType="1" noCrop="1"/>
          </p:cNvPicPr>
          <p:nvPr>
            <a:audioFile r:link="rId8"/>
            <p:extLst>
              <p:ext uri="{DAA4B4D4-6D71-4841-9C94-3DE7FCFB9230}">
                <p14:media xmlns:p14="http://schemas.microsoft.com/office/powerpoint/2010/main" r:embed="rId7"/>
              </p:ext>
            </p:extLst>
          </p:nvPr>
        </p:nvPicPr>
        <p:blipFill>
          <a:blip r:embed="rId12"/>
          <a:stretch>
            <a:fillRect/>
          </a:stretch>
        </p:blipFill>
        <p:spPr>
          <a:xfrm>
            <a:off x="8924846" y="7513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4"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508" fill="hold"/>
                                        <p:tgtEl>
                                          <p:spTgt spid="1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76" fill="hold"/>
                                        <p:tgtEl>
                                          <p:spTgt spid="2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854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8"/>
                </p:tgtEl>
              </p:cMediaNode>
            </p:audio>
            <p:audio>
              <p:cMediaNode vol="80000">
                <p:cTn id="20" fill="hold" display="0">
                  <p:stCondLst>
                    <p:cond delay="indefinite"/>
                  </p:stCondLst>
                  <p:endCondLst>
                    <p:cond evt="onStopAudio" delay="0">
                      <p:tgtEl>
                        <p:sldTgt/>
                      </p:tgtEl>
                    </p:cond>
                  </p:endCondLst>
                </p:cTn>
                <p:tgtEl>
                  <p:spTgt spid="19"/>
                </p:tgtEl>
              </p:cMediaNode>
            </p:audio>
            <p:audio>
              <p:cMediaNode vol="80000">
                <p:cTn id="21" fill="hold" display="0">
                  <p:stCondLst>
                    <p:cond delay="indefinite"/>
                  </p:stCondLst>
                  <p:endCondLst>
                    <p:cond evt="onStopAudio" delay="0">
                      <p:tgtEl>
                        <p:sldTgt/>
                      </p:tgtEl>
                    </p:cond>
                  </p:endCondLst>
                </p:cTn>
                <p:tgtEl>
                  <p:spTgt spid="20"/>
                </p:tgtEl>
              </p:cMediaNode>
            </p:audio>
            <p:audio>
              <p:cMediaNode vol="80000">
                <p:cTn id="22"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Yellow and blue symbols">
            <a:extLst>
              <a:ext uri="{FF2B5EF4-FFF2-40B4-BE49-F238E27FC236}">
                <a16:creationId xmlns:a16="http://schemas.microsoft.com/office/drawing/2014/main" id="{29F216BB-132D-DD5A-5583-FE2A9C676453}"/>
              </a:ext>
            </a:extLst>
          </p:cNvPr>
          <p:cNvPicPr>
            <a:picLocks noGrp="1" noRot="1" noChangeAspect="1" noMove="1" noResize="1" noEditPoints="1" noAdjustHandles="1" noChangeArrowheads="1" noChangeShapeType="1" noCrop="1"/>
          </p:cNvPicPr>
          <p:nvPr/>
        </p:nvPicPr>
        <p:blipFill>
          <a:blip r:embed="rId3"/>
          <a:stretch>
            <a:fillRect/>
          </a:stretch>
        </p:blipFill>
        <p:spPr>
          <a:xfrm>
            <a:off x="5486400" y="1"/>
            <a:ext cx="9151243" cy="8229599"/>
          </a:xfrm>
          <a:prstGeom prst="rect">
            <a:avLst/>
          </a:prstGeom>
        </p:spPr>
      </p:pic>
      <p:sp>
        <p:nvSpPr>
          <p:cNvPr id="2" name="Rectangle 1">
            <a:extLst>
              <a:ext uri="{FF2B5EF4-FFF2-40B4-BE49-F238E27FC236}">
                <a16:creationId xmlns:a16="http://schemas.microsoft.com/office/drawing/2014/main" id="{2D8C2410-8DFD-3BEC-F057-CA7DB66DA8C9}"/>
              </a:ext>
            </a:extLst>
          </p:cNvPr>
          <p:cNvSpPr>
            <a:spLocks noGrp="1" noRot="1" noMove="1" noResize="1" noEditPoints="1" noAdjustHandles="1" noChangeArrowheads="1" noChangeShapeType="1"/>
          </p:cNvSpPr>
          <p:nvPr/>
        </p:nvSpPr>
        <p:spPr>
          <a:xfrm>
            <a:off x="5769564" y="215151"/>
            <a:ext cx="8018585" cy="1754326"/>
          </a:xfrm>
          <a:prstGeom prst="rect">
            <a:avLst/>
          </a:prstGeom>
          <a:noFill/>
        </p:spPr>
        <p:txBody>
          <a:bodyPr wrap="square" lIns="91440" tIns="45720" rIns="91440" bIns="45720">
            <a:spAutoFit/>
          </a:bodyPr>
          <a:lstStyle/>
          <a:p>
            <a:pPr algn="ctr"/>
            <a:r>
              <a:rPr lang="en-US" sz="5400" b="0" cap="none" spc="0" dirty="0">
                <a:ln w="0"/>
                <a:solidFill>
                  <a:schemeClr val="accent2">
                    <a:lumMod val="75000"/>
                  </a:schemeClr>
                </a:solidFill>
                <a:effectLst>
                  <a:outerShdw blurRad="38100" dist="25400" dir="5400000" algn="ctr" rotWithShape="0">
                    <a:srgbClr val="6E747A">
                      <a:alpha val="43000"/>
                    </a:srgbClr>
                  </a:outerShdw>
                </a:effectLst>
              </a:rPr>
              <a:t>Questions and Feedback Session</a:t>
            </a:r>
          </a:p>
        </p:txBody>
      </p:sp>
      <p:pic>
        <p:nvPicPr>
          <p:cNvPr id="4" name="Picture 3" descr="A person writing on a white board&#10;&#10;Description automatically generated">
            <a:extLst>
              <a:ext uri="{FF2B5EF4-FFF2-40B4-BE49-F238E27FC236}">
                <a16:creationId xmlns:a16="http://schemas.microsoft.com/office/drawing/2014/main" id="{8F909CD0-EEA0-8831-551B-E8FC297737AD}"/>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5486400" cy="8229600"/>
          </a:xfrm>
          <a:prstGeom prst="rect">
            <a:avLst/>
          </a:prstGeom>
        </p:spPr>
      </p:pic>
    </p:spTree>
    <p:extLst>
      <p:ext uri="{BB962C8B-B14F-4D97-AF65-F5344CB8AC3E}">
        <p14:creationId xmlns:p14="http://schemas.microsoft.com/office/powerpoint/2010/main" val="313542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508B-8580-DB83-F78F-3A40095194C8}"/>
              </a:ext>
            </a:extLst>
          </p:cNvPr>
          <p:cNvSpPr txBox="1"/>
          <p:nvPr/>
        </p:nvSpPr>
        <p:spPr>
          <a:xfrm>
            <a:off x="1625077" y="0"/>
            <a:ext cx="10114206" cy="12957393"/>
          </a:xfrm>
          <a:prstGeom prst="rect">
            <a:avLst/>
          </a:prstGeom>
          <a:noFill/>
        </p:spPr>
        <p:txBody>
          <a:bodyPr wrap="square">
            <a:spAutoFit/>
          </a:bodyPr>
          <a:lstStyle/>
          <a:p>
            <a:pPr marL="0" marR="0" algn="ctr"/>
            <a:r>
              <a:rPr lang="en-US" sz="11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Reference</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Batini</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C., Cappiello, C.,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Francalanci</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C., &amp; Maurino, A. (2009). Methodologies for data quality assessment and improvement. ACM Computing Surveys (CSUR), 41(3), 1-52. </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3"/>
              </a:rPr>
              <a:t>https://doi.org/10.1145/1459352.1459353</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Chen, D., &amp; Zhao, H. (2012). Data security and privacy protection issues in cloud computing. International Conference on Computer Science and Electronics Engineering, 647-651. </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4"/>
              </a:rPr>
              <a:t>https://doi.org/10.1109/ICCSEE.2012.193</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NIST. (2020). Guide to protecting the confidentiality of personally identifiable information (PII): Special Publication 800-122. National Institute of Standards and Technology. </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5"/>
              </a:rPr>
              <a:t>https://doi.org/10.6028/NIST.SP.800-122</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Olson, J. E. (2003). Data quality: The accuracy dimension. Morgan Kaufmann.</a:t>
            </a: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Stallings, W. (2017). Cryptography and network security: Principles and practice (7th ed.). Pearson.</a:t>
            </a: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Tankard, C. (2012). Big data security. Network Security, 2012(7), 5-8. </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6"/>
              </a:rPr>
              <a:t>https://doi.org/10.1016/S1353-4858(12)70063-6</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Wang, R. Y.,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Storey</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V. C., &amp; Firth, C. P. (1995). A framework for analysis of data quality research. IEEE Transactions on Knowledge and Data Engineering, 7(4), 623-640. </a:t>
            </a:r>
            <a:r>
              <a:rPr lang="en-US" sz="1100" u="sng"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https://doi.org/10.1109/69.404034</a:t>
            </a:r>
            <a:endParaRPr lang="en-US" sz="1100" u="sng"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Zaslavsky, A., Perera, C., &amp;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Georgakopoulos</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D. (2012). Sensing as a service and big data. International Conference on Advances in Cloud Computing (ACC), 21-29.</a:t>
            </a:r>
          </a:p>
          <a:p>
            <a:pPr marL="457200" marR="0" indent="-457200"/>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Few, S. (2013). Information dashboard design: Displaying data for at-a-glance monitoring (2nd ed.). Analytics Press.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Tableau Software. (2020). Visual analysis best practices: Simple techniques for making every dashboard more impactful. Tableau Software. Retrieved from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www.tableau.com</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Marr, B. (2018). Data-driven decision making: 10 simple steps for business success. Forbes. Retrieved from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www.forbes.com</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/sites/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bernardmarr</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/2018/01/29/data-driven-decision-making-10-simple-steps-for-business-success/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Kaplan, R. S., &amp; Norton, D. P. (1996). The balanced scorecard: Translating strategy into action. Harvard Business Press.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Wang, J., &amp; Strong, D. M. (1996). Beyond accuracy: What data quality means to data consumers. Journal of Management Information Systems, 12(4), 5-33. </a:t>
            </a:r>
            <a:r>
              <a:rPr lang="en-US" sz="1100" u="sng"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https://doi.org/10.1080/07421222.1996.11518099</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Stallings, W. (2017). Cryptography and network security: Principles and practice (7th ed.). Pearson.</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NIST. (2020). Guide to protecting the confidentiality of personally identifiable information (PII): Special Publication 800-122. National Institute of Standards and Technology.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/10.6028/NIST.SP.800-122</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Chen, D., &amp; Zhao, H. (2012). Data security and privacy protection issues in cloud computing. International Conference on Computer Science and Electronics Engineering, 647-651.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/10.1109/ICCSEE.2012.193</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Tankard, C. (2012). Big data security. Network Security, 2012(7), 5-8.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/10.1016/S1353-4858(12)70063-6</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Zaslavsky, A., Perera, C., &amp;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Georgakopoulos</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D. (2012). Sensing as a service and big data. International Conference on Advances in Cloud Computing (ACC), 21-29.</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Few, S. (2013). Information dashboard design: Displaying data for at-a-glance monitoring (2nd ed.). Analytics Press.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Tableau Software. (2020). Visual analysis best practices: Simple techniques for making every dashboard more impactful. Tableau Software. Retrieved from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www.tableau.com</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Marr, B. (2018). Data-driven decision making: 10 simple steps for business success. Forbes. Retrieved from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www.forbes.com</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/sites/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bernardmarr</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/2018/01/29/data-driven-decision-making-10-simple-steps-for-business-success/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Kaplan, R. S., &amp; Norton, D. P. (1996). The balanced scorecard: Translating strategy into action. Harvard Business Press.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Wang, J., &amp; Strong, D. M. (1996). Beyond accuracy: What data quality means to data consumers. Journal of Management Information Systems, 12(4), 5-33. </a:t>
            </a:r>
            <a:r>
              <a:rPr lang="en-US" sz="1100" u="sng"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https://doi.org/10.1080/07421222.1996.11518099</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Beck, K., Beedle, M., Van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Bennekum</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Cockburn, A., Cunningham, W., Fowler, M., ... &amp; Thomas, D. (2001). Manifesto for agile software development. Agile Alliance. Retrieved from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agilemanifesto.org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Kim, G., Humble, J.,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Debois</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P., &amp; Willis, J. (2016). The DevOps handbook: How to create world-class agility, reliability, &amp; security in technology organizations. IT Revolution Press.</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Fowler, M., &amp; Highsmith, J. (2001). The agile manifesto. Software Development, 9(8), 28-35.</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Gandomi</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&amp; Haider, M. (2015). Beyond the hype: Big data concepts, methods, and analytics. International Journal of Information Management, 35(2), 137-144.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/10.1016/j.ijinfomgt.2014.10.007</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Erich, F., Amrit, C., &amp; </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Daneva</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M. (2017). A qualitative study of DevOps usage in practice. Journal of Software: Evolution and Process, 29(6), e1885.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/10.1002/smr.1885</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a:p>
            <a:pPr marL="457200" marR="0" indent="-457200"/>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Kwon, O., Lee, N., &amp; Shin, B. (2014). Data quality management, data usage experience and acquisition intention of big data analytics. International Journal of Information Management, 34(3), 387-394. https://</a:t>
            </a:r>
            <a:r>
              <a:rPr lang="en-US" sz="11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doi.org</a:t>
            </a:r>
            <a:r>
              <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/10.1016/j.ijinfomgt.2014.02.002</a:t>
            </a:r>
          </a:p>
        </p:txBody>
      </p:sp>
    </p:spTree>
    <p:extLst>
      <p:ext uri="{BB962C8B-B14F-4D97-AF65-F5344CB8AC3E}">
        <p14:creationId xmlns:p14="http://schemas.microsoft.com/office/powerpoint/2010/main" val="339679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3881" y="450890"/>
            <a:ext cx="4099203" cy="512326"/>
          </a:xfrm>
          <a:prstGeom prst="rect">
            <a:avLst/>
          </a:prstGeom>
          <a:noFill/>
          <a:ln/>
        </p:spPr>
        <p:txBody>
          <a:bodyPr wrap="none" lIns="0" tIns="0" rIns="0" bIns="0" rtlCol="0" anchor="t"/>
          <a:lstStyle/>
          <a:p>
            <a:pPr marL="0" indent="0">
              <a:lnSpc>
                <a:spcPts val="4000"/>
              </a:lnSpc>
              <a:buNone/>
            </a:pPr>
            <a:r>
              <a:rPr lang="en-US" sz="3200" dirty="0">
                <a:solidFill>
                  <a:srgbClr val="FFFFFF"/>
                </a:solidFill>
                <a:latin typeface="Saira Medium" pitchFamily="34" charset="0"/>
                <a:ea typeface="Saira Medium" pitchFamily="34" charset="-122"/>
                <a:cs typeface="Saira Medium" pitchFamily="34" charset="-120"/>
              </a:rPr>
              <a:t>CRISP-DM Overview</a:t>
            </a:r>
            <a:endParaRPr lang="en-US" sz="3200" dirty="0"/>
          </a:p>
        </p:txBody>
      </p:sp>
      <p:sp>
        <p:nvSpPr>
          <p:cNvPr id="3" name="Shape 1"/>
          <p:cNvSpPr/>
          <p:nvPr/>
        </p:nvSpPr>
        <p:spPr>
          <a:xfrm>
            <a:off x="808315" y="1291114"/>
            <a:ext cx="22860" cy="6487597"/>
          </a:xfrm>
          <a:prstGeom prst="roundRect">
            <a:avLst>
              <a:gd name="adj" fmla="val 645560"/>
            </a:avLst>
          </a:prstGeom>
          <a:solidFill>
            <a:srgbClr val="FFFFFF">
              <a:alpha val="24000"/>
            </a:srgbClr>
          </a:solidFill>
          <a:ln/>
        </p:spPr>
        <p:txBody>
          <a:bodyPr/>
          <a:lstStyle/>
          <a:p>
            <a:endParaRPr lang="en-US"/>
          </a:p>
        </p:txBody>
      </p:sp>
      <p:sp>
        <p:nvSpPr>
          <p:cNvPr id="4" name="Shape 2"/>
          <p:cNvSpPr/>
          <p:nvPr/>
        </p:nvSpPr>
        <p:spPr>
          <a:xfrm>
            <a:off x="981313" y="1648539"/>
            <a:ext cx="573881" cy="22860"/>
          </a:xfrm>
          <a:prstGeom prst="roundRect">
            <a:avLst>
              <a:gd name="adj" fmla="val 645560"/>
            </a:avLst>
          </a:prstGeom>
          <a:solidFill>
            <a:srgbClr val="FC8337"/>
          </a:solidFill>
          <a:ln/>
        </p:spPr>
        <p:txBody>
          <a:bodyPr/>
          <a:lstStyle/>
          <a:p>
            <a:endParaRPr lang="en-US"/>
          </a:p>
        </p:txBody>
      </p:sp>
      <p:sp>
        <p:nvSpPr>
          <p:cNvPr id="5" name="Shape 3"/>
          <p:cNvSpPr/>
          <p:nvPr/>
        </p:nvSpPr>
        <p:spPr>
          <a:xfrm>
            <a:off x="635318" y="1475542"/>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6" name="Text 4"/>
          <p:cNvSpPr/>
          <p:nvPr/>
        </p:nvSpPr>
        <p:spPr>
          <a:xfrm>
            <a:off x="772597" y="1536978"/>
            <a:ext cx="94178"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1</a:t>
            </a:r>
            <a:endParaRPr lang="en-US" sz="1900" dirty="0"/>
          </a:p>
        </p:txBody>
      </p:sp>
      <p:sp>
        <p:nvSpPr>
          <p:cNvPr id="7" name="Text 5"/>
          <p:cNvSpPr/>
          <p:nvPr/>
        </p:nvSpPr>
        <p:spPr>
          <a:xfrm>
            <a:off x="1721525" y="1455063"/>
            <a:ext cx="2315408"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Business Understanding</a:t>
            </a:r>
            <a:endParaRPr lang="en-US" sz="1600" dirty="0"/>
          </a:p>
        </p:txBody>
      </p:sp>
      <p:sp>
        <p:nvSpPr>
          <p:cNvPr id="8" name="Text 6"/>
          <p:cNvSpPr/>
          <p:nvPr/>
        </p:nvSpPr>
        <p:spPr>
          <a:xfrm>
            <a:off x="1721525" y="1809512"/>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Define objectives and problem statement</a:t>
            </a:r>
            <a:endParaRPr lang="en-US" sz="1250" dirty="0"/>
          </a:p>
        </p:txBody>
      </p:sp>
      <p:sp>
        <p:nvSpPr>
          <p:cNvPr id="9" name="Shape 7"/>
          <p:cNvSpPr/>
          <p:nvPr/>
        </p:nvSpPr>
        <p:spPr>
          <a:xfrm>
            <a:off x="981313" y="2757130"/>
            <a:ext cx="573881" cy="22860"/>
          </a:xfrm>
          <a:prstGeom prst="roundRect">
            <a:avLst>
              <a:gd name="adj" fmla="val 645560"/>
            </a:avLst>
          </a:prstGeom>
          <a:solidFill>
            <a:srgbClr val="FC8337"/>
          </a:solidFill>
          <a:ln/>
        </p:spPr>
        <p:txBody>
          <a:bodyPr/>
          <a:lstStyle/>
          <a:p>
            <a:endParaRPr lang="en-US"/>
          </a:p>
        </p:txBody>
      </p:sp>
      <p:sp>
        <p:nvSpPr>
          <p:cNvPr id="10" name="Shape 8"/>
          <p:cNvSpPr/>
          <p:nvPr/>
        </p:nvSpPr>
        <p:spPr>
          <a:xfrm>
            <a:off x="635318" y="2584133"/>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11" name="Text 9"/>
          <p:cNvSpPr/>
          <p:nvPr/>
        </p:nvSpPr>
        <p:spPr>
          <a:xfrm>
            <a:off x="744617" y="2645569"/>
            <a:ext cx="150257"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2</a:t>
            </a:r>
            <a:endParaRPr lang="en-US" sz="1900" dirty="0"/>
          </a:p>
        </p:txBody>
      </p:sp>
      <p:sp>
        <p:nvSpPr>
          <p:cNvPr id="12" name="Text 10"/>
          <p:cNvSpPr/>
          <p:nvPr/>
        </p:nvSpPr>
        <p:spPr>
          <a:xfrm>
            <a:off x="1721525" y="2563654"/>
            <a:ext cx="2049542"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Data Understanding</a:t>
            </a:r>
            <a:endParaRPr lang="en-US" sz="1600" dirty="0"/>
          </a:p>
        </p:txBody>
      </p:sp>
      <p:sp>
        <p:nvSpPr>
          <p:cNvPr id="13" name="Text 11"/>
          <p:cNvSpPr>
            <a:spLocks noGrp="1" noRot="1" noMove="1" noResize="1" noEditPoints="1" noAdjustHandles="1" noChangeArrowheads="1" noChangeShapeType="1"/>
          </p:cNvSpPr>
          <p:nvPr/>
        </p:nvSpPr>
        <p:spPr>
          <a:xfrm>
            <a:off x="1721525" y="2918103"/>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Explore and verify data</a:t>
            </a:r>
            <a:endParaRPr lang="en-US" sz="1250" dirty="0"/>
          </a:p>
        </p:txBody>
      </p:sp>
      <p:sp>
        <p:nvSpPr>
          <p:cNvPr id="14" name="Shape 12"/>
          <p:cNvSpPr/>
          <p:nvPr/>
        </p:nvSpPr>
        <p:spPr>
          <a:xfrm>
            <a:off x="981313" y="3865721"/>
            <a:ext cx="573881" cy="22860"/>
          </a:xfrm>
          <a:prstGeom prst="roundRect">
            <a:avLst>
              <a:gd name="adj" fmla="val 645560"/>
            </a:avLst>
          </a:prstGeom>
          <a:solidFill>
            <a:srgbClr val="FC8337"/>
          </a:solidFill>
          <a:ln/>
        </p:spPr>
        <p:txBody>
          <a:bodyPr/>
          <a:lstStyle/>
          <a:p>
            <a:endParaRPr lang="en-US"/>
          </a:p>
        </p:txBody>
      </p:sp>
      <p:sp>
        <p:nvSpPr>
          <p:cNvPr id="15" name="Shape 13"/>
          <p:cNvSpPr/>
          <p:nvPr/>
        </p:nvSpPr>
        <p:spPr>
          <a:xfrm>
            <a:off x="635318" y="3692723"/>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16" name="Text 14"/>
          <p:cNvSpPr/>
          <p:nvPr/>
        </p:nvSpPr>
        <p:spPr>
          <a:xfrm>
            <a:off x="745450" y="3754160"/>
            <a:ext cx="148590"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3</a:t>
            </a:r>
            <a:endParaRPr lang="en-US" sz="1900" dirty="0"/>
          </a:p>
        </p:txBody>
      </p:sp>
      <p:sp>
        <p:nvSpPr>
          <p:cNvPr id="17" name="Text 15"/>
          <p:cNvSpPr/>
          <p:nvPr/>
        </p:nvSpPr>
        <p:spPr>
          <a:xfrm>
            <a:off x="1721525" y="3672245"/>
            <a:ext cx="2049542"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Data Preparation</a:t>
            </a:r>
            <a:endParaRPr lang="en-US" sz="1600" dirty="0"/>
          </a:p>
        </p:txBody>
      </p:sp>
      <p:sp>
        <p:nvSpPr>
          <p:cNvPr id="18" name="Text 16"/>
          <p:cNvSpPr/>
          <p:nvPr/>
        </p:nvSpPr>
        <p:spPr>
          <a:xfrm>
            <a:off x="1721525" y="4026694"/>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Create analytic architecture</a:t>
            </a:r>
            <a:endParaRPr lang="en-US" sz="1250" dirty="0"/>
          </a:p>
        </p:txBody>
      </p:sp>
      <p:sp>
        <p:nvSpPr>
          <p:cNvPr id="19" name="Shape 17"/>
          <p:cNvSpPr/>
          <p:nvPr/>
        </p:nvSpPr>
        <p:spPr>
          <a:xfrm>
            <a:off x="981313" y="4974312"/>
            <a:ext cx="573881" cy="22860"/>
          </a:xfrm>
          <a:prstGeom prst="roundRect">
            <a:avLst>
              <a:gd name="adj" fmla="val 645560"/>
            </a:avLst>
          </a:prstGeom>
          <a:solidFill>
            <a:srgbClr val="FC8337"/>
          </a:solidFill>
          <a:ln/>
        </p:spPr>
        <p:txBody>
          <a:bodyPr/>
          <a:lstStyle/>
          <a:p>
            <a:endParaRPr lang="en-US"/>
          </a:p>
        </p:txBody>
      </p:sp>
      <p:sp>
        <p:nvSpPr>
          <p:cNvPr id="20" name="Shape 18"/>
          <p:cNvSpPr/>
          <p:nvPr/>
        </p:nvSpPr>
        <p:spPr>
          <a:xfrm>
            <a:off x="635318" y="4801314"/>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21" name="Text 19"/>
          <p:cNvSpPr/>
          <p:nvPr/>
        </p:nvSpPr>
        <p:spPr>
          <a:xfrm>
            <a:off x="740450" y="4862751"/>
            <a:ext cx="158591"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4</a:t>
            </a:r>
            <a:endParaRPr lang="en-US" sz="1900" dirty="0"/>
          </a:p>
        </p:txBody>
      </p:sp>
      <p:sp>
        <p:nvSpPr>
          <p:cNvPr id="22" name="Text 20"/>
          <p:cNvSpPr/>
          <p:nvPr/>
        </p:nvSpPr>
        <p:spPr>
          <a:xfrm>
            <a:off x="1721525" y="4780836"/>
            <a:ext cx="2049542"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Modeling</a:t>
            </a:r>
            <a:endParaRPr lang="en-US" sz="1600" dirty="0"/>
          </a:p>
        </p:txBody>
      </p:sp>
      <p:sp>
        <p:nvSpPr>
          <p:cNvPr id="23" name="Text 21"/>
          <p:cNvSpPr/>
          <p:nvPr/>
        </p:nvSpPr>
        <p:spPr>
          <a:xfrm>
            <a:off x="1721525" y="5135285"/>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Apply data mining techniques</a:t>
            </a:r>
            <a:endParaRPr lang="en-US" sz="1250" dirty="0"/>
          </a:p>
        </p:txBody>
      </p:sp>
      <p:sp>
        <p:nvSpPr>
          <p:cNvPr id="24" name="Shape 22"/>
          <p:cNvSpPr/>
          <p:nvPr/>
        </p:nvSpPr>
        <p:spPr>
          <a:xfrm>
            <a:off x="981313" y="6082903"/>
            <a:ext cx="573881" cy="22860"/>
          </a:xfrm>
          <a:prstGeom prst="roundRect">
            <a:avLst>
              <a:gd name="adj" fmla="val 645560"/>
            </a:avLst>
          </a:prstGeom>
          <a:solidFill>
            <a:srgbClr val="FC8337"/>
          </a:solidFill>
          <a:ln/>
        </p:spPr>
        <p:txBody>
          <a:bodyPr/>
          <a:lstStyle/>
          <a:p>
            <a:endParaRPr lang="en-US"/>
          </a:p>
        </p:txBody>
      </p:sp>
      <p:sp>
        <p:nvSpPr>
          <p:cNvPr id="25" name="Shape 23"/>
          <p:cNvSpPr/>
          <p:nvPr/>
        </p:nvSpPr>
        <p:spPr>
          <a:xfrm>
            <a:off x="635318" y="5909905"/>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26" name="Text 24"/>
          <p:cNvSpPr/>
          <p:nvPr/>
        </p:nvSpPr>
        <p:spPr>
          <a:xfrm>
            <a:off x="743307" y="5971342"/>
            <a:ext cx="152757"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5</a:t>
            </a:r>
            <a:endParaRPr lang="en-US" sz="1900" dirty="0"/>
          </a:p>
        </p:txBody>
      </p:sp>
      <p:sp>
        <p:nvSpPr>
          <p:cNvPr id="27" name="Text 25"/>
          <p:cNvSpPr/>
          <p:nvPr/>
        </p:nvSpPr>
        <p:spPr>
          <a:xfrm>
            <a:off x="1721525" y="5889427"/>
            <a:ext cx="2049542"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Evaluation</a:t>
            </a:r>
            <a:endParaRPr lang="en-US" sz="1600" dirty="0"/>
          </a:p>
        </p:txBody>
      </p:sp>
      <p:sp>
        <p:nvSpPr>
          <p:cNvPr id="28" name="Text 26"/>
          <p:cNvSpPr/>
          <p:nvPr/>
        </p:nvSpPr>
        <p:spPr>
          <a:xfrm>
            <a:off x="1721525" y="6243876"/>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Assess model performance</a:t>
            </a:r>
            <a:endParaRPr lang="en-US" sz="1250" dirty="0"/>
          </a:p>
        </p:txBody>
      </p:sp>
      <p:sp>
        <p:nvSpPr>
          <p:cNvPr id="29" name="Shape 27"/>
          <p:cNvSpPr/>
          <p:nvPr/>
        </p:nvSpPr>
        <p:spPr>
          <a:xfrm>
            <a:off x="981313" y="7191494"/>
            <a:ext cx="573881" cy="22860"/>
          </a:xfrm>
          <a:prstGeom prst="roundRect">
            <a:avLst>
              <a:gd name="adj" fmla="val 645560"/>
            </a:avLst>
          </a:prstGeom>
          <a:solidFill>
            <a:srgbClr val="FC8337"/>
          </a:solidFill>
          <a:ln/>
        </p:spPr>
        <p:txBody>
          <a:bodyPr/>
          <a:lstStyle/>
          <a:p>
            <a:endParaRPr lang="en-US"/>
          </a:p>
        </p:txBody>
      </p:sp>
      <p:sp>
        <p:nvSpPr>
          <p:cNvPr id="30" name="Shape 28"/>
          <p:cNvSpPr/>
          <p:nvPr/>
        </p:nvSpPr>
        <p:spPr>
          <a:xfrm>
            <a:off x="635318" y="7018496"/>
            <a:ext cx="368856" cy="368856"/>
          </a:xfrm>
          <a:prstGeom prst="roundRect">
            <a:avLst>
              <a:gd name="adj" fmla="val 40009"/>
            </a:avLst>
          </a:prstGeom>
          <a:solidFill>
            <a:srgbClr val="030303"/>
          </a:solidFill>
          <a:ln w="15240">
            <a:solidFill>
              <a:srgbClr val="FC8337"/>
            </a:solidFill>
            <a:prstDash val="solid"/>
          </a:ln>
        </p:spPr>
        <p:txBody>
          <a:bodyPr/>
          <a:lstStyle/>
          <a:p>
            <a:endParaRPr lang="en-US"/>
          </a:p>
        </p:txBody>
      </p:sp>
      <p:sp>
        <p:nvSpPr>
          <p:cNvPr id="31" name="Text 29"/>
          <p:cNvSpPr/>
          <p:nvPr/>
        </p:nvSpPr>
        <p:spPr>
          <a:xfrm>
            <a:off x="738426" y="7079933"/>
            <a:ext cx="162520" cy="245983"/>
          </a:xfrm>
          <a:prstGeom prst="rect">
            <a:avLst/>
          </a:prstGeom>
          <a:noFill/>
          <a:ln/>
        </p:spPr>
        <p:txBody>
          <a:bodyPr wrap="none" lIns="0" tIns="0" rIns="0" bIns="0" rtlCol="0" anchor="t"/>
          <a:lstStyle/>
          <a:p>
            <a:pPr marL="0" indent="0" algn="ctr">
              <a:lnSpc>
                <a:spcPts val="1900"/>
              </a:lnSpc>
              <a:buNone/>
            </a:pPr>
            <a:r>
              <a:rPr lang="en-US" sz="1900" dirty="0">
                <a:solidFill>
                  <a:srgbClr val="E5E0DF"/>
                </a:solidFill>
                <a:latin typeface="Saira Medium" pitchFamily="34" charset="0"/>
                <a:ea typeface="Saira Medium" pitchFamily="34" charset="-122"/>
                <a:cs typeface="Saira Medium" pitchFamily="34" charset="-120"/>
              </a:rPr>
              <a:t>6</a:t>
            </a:r>
            <a:endParaRPr lang="en-US" sz="1900" dirty="0"/>
          </a:p>
        </p:txBody>
      </p:sp>
      <p:sp>
        <p:nvSpPr>
          <p:cNvPr id="32" name="Text 30"/>
          <p:cNvSpPr/>
          <p:nvPr/>
        </p:nvSpPr>
        <p:spPr>
          <a:xfrm>
            <a:off x="1721525" y="6998018"/>
            <a:ext cx="2049542" cy="256103"/>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Deployment</a:t>
            </a:r>
            <a:endParaRPr lang="en-US" sz="1600" dirty="0"/>
          </a:p>
        </p:txBody>
      </p:sp>
      <p:sp>
        <p:nvSpPr>
          <p:cNvPr id="33" name="Text 31"/>
          <p:cNvSpPr/>
          <p:nvPr/>
        </p:nvSpPr>
        <p:spPr>
          <a:xfrm>
            <a:off x="1721525" y="7352467"/>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Implement solution in business context</a:t>
            </a:r>
            <a:endParaRPr lang="en-US" sz="1250" dirty="0"/>
          </a:p>
        </p:txBody>
      </p:sp>
      <p:sp>
        <p:nvSpPr>
          <p:cNvPr id="34" name="Rectangle 2">
            <a:extLst>
              <a:ext uri="{FF2B5EF4-FFF2-40B4-BE49-F238E27FC236}">
                <a16:creationId xmlns:a16="http://schemas.microsoft.com/office/drawing/2014/main" id="{9651654A-F5A7-B5F6-2B8B-E019D73F9C32}"/>
              </a:ext>
            </a:extLst>
          </p:cNvPr>
          <p:cNvSpPr>
            <a:spLocks noChangeArrowheads="1"/>
          </p:cNvSpPr>
          <p:nvPr/>
        </p:nvSpPr>
        <p:spPr bwMode="auto">
          <a:xfrm>
            <a:off x="5992836" y="1880315"/>
            <a:ext cx="2206249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Cross Industry Standard Process for Data Mining: CRISP-DM cycle. Data is at the center of the cycle. The first phase of the cycle is Business Understanding, which informs the Data Understanding phase.">
            <a:extLst>
              <a:ext uri="{FF2B5EF4-FFF2-40B4-BE49-F238E27FC236}">
                <a16:creationId xmlns:a16="http://schemas.microsoft.com/office/drawing/2014/main" id="{9356437B-09FC-C2E4-FE1E-2503B393BEA4}"/>
              </a:ext>
            </a:extLst>
          </p:cNvPr>
          <p:cNvPicPr>
            <a:picLocks noGrp="1" noRot="1" noChangeAspect="1" noMove="1" noResize="1" noEditPoints="1" noAdjustHandles="1" noChangeArrowheads="1" noChangeShapeType="1" noCrop="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6497514" y="0"/>
            <a:ext cx="8132886" cy="822959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4DBE6C2-88EE-F2EB-85BA-D1E0DE2A975A}"/>
              </a:ext>
            </a:extLst>
          </p:cNvPr>
          <p:cNvSpPr txBox="1">
            <a:spLocks noGrp="1" noRot="1" noMove="1" noResize="1" noEditPoints="1" noAdjustHandles="1" noChangeArrowheads="1" noChangeShapeType="1"/>
          </p:cNvSpPr>
          <p:nvPr/>
        </p:nvSpPr>
        <p:spPr>
          <a:xfrm>
            <a:off x="4943434" y="7146388"/>
            <a:ext cx="8916159" cy="923330"/>
          </a:xfrm>
          <a:prstGeom prst="rect">
            <a:avLst/>
          </a:prstGeom>
          <a:noFill/>
        </p:spPr>
        <p:txBody>
          <a:bodyPr wrap="none" rtlCol="0">
            <a:spAutoFit/>
          </a:bodyPr>
          <a:lstStyle/>
          <a:p>
            <a:r>
              <a:rPr lang="en-US" dirty="0"/>
              <a:t> </a:t>
            </a:r>
          </a:p>
          <a:p>
            <a:r>
              <a:rPr lang="en-US" dirty="0">
                <a:solidFill>
                  <a:schemeClr val="bg1"/>
                </a:solidFill>
              </a:rPr>
              <a:t>Image Source: https://</a:t>
            </a:r>
            <a:r>
              <a:rPr lang="en-US" dirty="0" err="1">
                <a:solidFill>
                  <a:schemeClr val="bg1"/>
                </a:solidFill>
              </a:rPr>
              <a:t>learn.snhu.edu</a:t>
            </a:r>
            <a:r>
              <a:rPr lang="en-US" dirty="0">
                <a:solidFill>
                  <a:schemeClr val="bg1"/>
                </a:solidFill>
              </a:rPr>
              <a:t>/d2l/le/content/1739062/</a:t>
            </a:r>
            <a:r>
              <a:rPr lang="en-US" dirty="0" err="1">
                <a:solidFill>
                  <a:schemeClr val="bg1"/>
                </a:solidFill>
              </a:rPr>
              <a:t>viewContent</a:t>
            </a:r>
            <a:r>
              <a:rPr lang="en-US" dirty="0">
                <a:solidFill>
                  <a:schemeClr val="bg1"/>
                </a:solidFill>
              </a:rPr>
              <a:t>/36029637/View</a:t>
            </a:r>
          </a:p>
          <a:p>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38" name="Ink 37">
                <a:extLst>
                  <a:ext uri="{FF2B5EF4-FFF2-40B4-BE49-F238E27FC236}">
                    <a16:creationId xmlns:a16="http://schemas.microsoft.com/office/drawing/2014/main" id="{961E5D90-4F4A-F04C-FFEB-1B1A88365BEE}"/>
                  </a:ext>
                </a:extLst>
              </p14:cNvPr>
              <p14:cNvContentPartPr/>
              <p14:nvPr>
                <p:extLst>
                  <p:ext uri="{42D2F446-02D8-4167-A562-619A0277C38B}">
                    <p15:isNarration xmlns:p15="http://schemas.microsoft.com/office/powerpoint/2012/main" val="1"/>
                  </p:ext>
                </p:extLst>
              </p14:nvPr>
            </p14:nvContentPartPr>
            <p14:xfrm>
              <a:off x="13523040" y="6776640"/>
              <a:ext cx="360" cy="360"/>
            </p14:xfrm>
          </p:contentPart>
        </mc:Choice>
        <mc:Fallback xmlns="">
          <p:pic>
            <p:nvPicPr>
              <p:cNvPr id="38" name="Ink 37">
                <a:extLst>
                  <a:ext uri="{FF2B5EF4-FFF2-40B4-BE49-F238E27FC236}">
                    <a16:creationId xmlns:a16="http://schemas.microsoft.com/office/drawing/2014/main" id="{961E5D90-4F4A-F04C-FFEB-1B1A88365BEE}"/>
                  </a:ext>
                </a:extLst>
              </p:cNvPr>
              <p:cNvPicPr>
                <a:picLocks noGrp="1" noRot="1" noChangeAspect="1" noMove="1" noResize="1" noEditPoints="1" noAdjustHandles="1" noChangeArrowheads="1" noChangeShapeType="1"/>
              </p:cNvPicPr>
              <p:nvPr/>
            </p:nvPicPr>
            <p:blipFill>
              <a:blip r:embed="rId20"/>
              <a:stretch>
                <a:fillRect/>
              </a:stretch>
            </p:blipFill>
            <p:spPr>
              <a:xfrm>
                <a:off x="13513680" y="6767280"/>
                <a:ext cx="19080" cy="19080"/>
              </a:xfrm>
              <a:prstGeom prst="rect">
                <a:avLst/>
              </a:prstGeom>
            </p:spPr>
          </p:pic>
        </mc:Fallback>
      </mc:AlternateContent>
      <p:pic>
        <p:nvPicPr>
          <p:cNvPr id="40" name="Audio Recording Dec 15, 2024 at 8:21:47 AM">
            <a:hlinkClick r:id="" action="ppaction://media"/>
            <a:extLst>
              <a:ext uri="{FF2B5EF4-FFF2-40B4-BE49-F238E27FC236}">
                <a16:creationId xmlns:a16="http://schemas.microsoft.com/office/drawing/2014/main" id="{BCC71BA4-BE3B-8EEA-F8D6-7213736C49D8}"/>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21"/>
          <a:stretch>
            <a:fillRect/>
          </a:stretch>
        </p:blipFill>
        <p:spPr>
          <a:xfrm>
            <a:off x="6227164" y="208460"/>
            <a:ext cx="812800" cy="812800"/>
          </a:xfrm>
          <a:prstGeom prst="rect">
            <a:avLst/>
          </a:prstGeom>
        </p:spPr>
      </p:pic>
      <p:pic>
        <p:nvPicPr>
          <p:cNvPr id="41" name="Audio Recording Dec 15, 2024 at 8:22:46 AM">
            <a:hlinkClick r:id="" action="ppaction://media"/>
            <a:extLst>
              <a:ext uri="{FF2B5EF4-FFF2-40B4-BE49-F238E27FC236}">
                <a16:creationId xmlns:a16="http://schemas.microsoft.com/office/drawing/2014/main" id="{6C39C913-30FE-E431-5CF8-3F973C7FBF57}"/>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21"/>
          <a:stretch>
            <a:fillRect/>
          </a:stretch>
        </p:blipFill>
        <p:spPr>
          <a:xfrm>
            <a:off x="7249102" y="196367"/>
            <a:ext cx="812800" cy="812800"/>
          </a:xfrm>
          <a:prstGeom prst="rect">
            <a:avLst/>
          </a:prstGeom>
        </p:spPr>
      </p:pic>
      <p:pic>
        <p:nvPicPr>
          <p:cNvPr id="42" name="Audio Recording Dec 15, 2024 at 8:29:01 AM">
            <a:hlinkClick r:id="" action="ppaction://media"/>
            <a:extLst>
              <a:ext uri="{FF2B5EF4-FFF2-40B4-BE49-F238E27FC236}">
                <a16:creationId xmlns:a16="http://schemas.microsoft.com/office/drawing/2014/main" id="{F4F2B9F5-B98C-678E-03CD-1DCB8E4AE4E7}"/>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21"/>
          <a:stretch>
            <a:fillRect/>
          </a:stretch>
        </p:blipFill>
        <p:spPr>
          <a:xfrm>
            <a:off x="8271040" y="167164"/>
            <a:ext cx="812800" cy="812800"/>
          </a:xfrm>
          <a:prstGeom prst="rect">
            <a:avLst/>
          </a:prstGeom>
        </p:spPr>
      </p:pic>
      <p:pic>
        <p:nvPicPr>
          <p:cNvPr id="37" name="Audio Recording Dec 15, 2024 at 9:04:47 AM">
            <a:hlinkClick r:id="" action="ppaction://media"/>
            <a:extLst>
              <a:ext uri="{FF2B5EF4-FFF2-40B4-BE49-F238E27FC236}">
                <a16:creationId xmlns:a16="http://schemas.microsoft.com/office/drawing/2014/main" id="{047CF3E0-EE7B-57F6-A5E8-0A2A0979B1D7}"/>
              </a:ext>
            </a:extLst>
          </p:cNvPr>
          <p:cNvPicPr>
            <a:picLocks noGrp="1" noRot="1" noChangeAspect="1" noMove="1" noResize="1" noEditPoints="1" noAdjustHandles="1" noChangeArrowheads="1" noChangeShapeType="1" noCrop="1"/>
          </p:cNvPicPr>
          <p:nvPr>
            <a:audioFile r:link="rId8"/>
            <p:extLst>
              <p:ext uri="{DAA4B4D4-6D71-4841-9C94-3DE7FCFB9230}">
                <p14:media xmlns:p14="http://schemas.microsoft.com/office/powerpoint/2010/main" r:embed="rId7"/>
              </p:ext>
            </p:extLst>
          </p:nvPr>
        </p:nvPicPr>
        <p:blipFill>
          <a:blip r:embed="rId21"/>
          <a:stretch>
            <a:fillRect/>
          </a:stretch>
        </p:blipFill>
        <p:spPr>
          <a:xfrm>
            <a:off x="9182118" y="150416"/>
            <a:ext cx="812800" cy="812800"/>
          </a:xfrm>
          <a:prstGeom prst="rect">
            <a:avLst/>
          </a:prstGeom>
        </p:spPr>
      </p:pic>
      <p:pic>
        <p:nvPicPr>
          <p:cNvPr id="39" name="Audio Recording Dec 15, 2024 at 9:06:01 AM">
            <a:hlinkClick r:id="" action="ppaction://media"/>
            <a:extLst>
              <a:ext uri="{FF2B5EF4-FFF2-40B4-BE49-F238E27FC236}">
                <a16:creationId xmlns:a16="http://schemas.microsoft.com/office/drawing/2014/main" id="{0E2E8156-BD85-AA50-1D0C-9EA2A181A80A}"/>
              </a:ext>
            </a:extLst>
          </p:cNvPr>
          <p:cNvPicPr>
            <a:picLocks noGrp="1" noRot="1" noChangeAspect="1" noMove="1" noResize="1" noEditPoints="1" noAdjustHandles="1" noChangeArrowheads="1" noChangeShapeType="1" noCrop="1"/>
          </p:cNvPicPr>
          <p:nvPr>
            <a:audioFile r:link="rId10"/>
            <p:extLst>
              <p:ext uri="{DAA4B4D4-6D71-4841-9C94-3DE7FCFB9230}">
                <p14:media xmlns:p14="http://schemas.microsoft.com/office/powerpoint/2010/main" r:embed="rId9"/>
              </p:ext>
            </p:extLst>
          </p:nvPr>
        </p:nvPicPr>
        <p:blipFill>
          <a:blip r:embed="rId21"/>
          <a:stretch>
            <a:fillRect/>
          </a:stretch>
        </p:blipFill>
        <p:spPr>
          <a:xfrm>
            <a:off x="10093196" y="177024"/>
            <a:ext cx="812800" cy="812800"/>
          </a:xfrm>
          <a:prstGeom prst="rect">
            <a:avLst/>
          </a:prstGeom>
        </p:spPr>
      </p:pic>
      <p:pic>
        <p:nvPicPr>
          <p:cNvPr id="43" name="Audio Recording Dec 15, 2024 at 9:07:28 AM">
            <a:hlinkClick r:id="" action="ppaction://media"/>
            <a:extLst>
              <a:ext uri="{FF2B5EF4-FFF2-40B4-BE49-F238E27FC236}">
                <a16:creationId xmlns:a16="http://schemas.microsoft.com/office/drawing/2014/main" id="{706F2DA3-4796-48AC-0A1E-7612B8C69E71}"/>
              </a:ext>
            </a:extLst>
          </p:cNvPr>
          <p:cNvPicPr>
            <a:picLocks noGrp="1" noRot="1" noChangeAspect="1" noMove="1" noResize="1" noEditPoints="1" noAdjustHandles="1" noChangeArrowheads="1" noChangeShapeType="1" noCrop="1"/>
          </p:cNvPicPr>
          <p:nvPr>
            <a:audioFile r:link="rId12"/>
            <p:extLst>
              <p:ext uri="{DAA4B4D4-6D71-4841-9C94-3DE7FCFB9230}">
                <p14:media xmlns:p14="http://schemas.microsoft.com/office/powerpoint/2010/main" r:embed="rId11"/>
              </p:ext>
            </p:extLst>
          </p:nvPr>
        </p:nvPicPr>
        <p:blipFill>
          <a:blip r:embed="rId21"/>
          <a:stretch>
            <a:fillRect/>
          </a:stretch>
        </p:blipFill>
        <p:spPr>
          <a:xfrm>
            <a:off x="10905996" y="146766"/>
            <a:ext cx="812800" cy="812800"/>
          </a:xfrm>
          <a:prstGeom prst="rect">
            <a:avLst/>
          </a:prstGeom>
        </p:spPr>
      </p:pic>
      <p:pic>
        <p:nvPicPr>
          <p:cNvPr id="44" name="Audio Recording Dec 15, 2024 at 9:09:33 AM">
            <a:hlinkClick r:id="" action="ppaction://media"/>
            <a:extLst>
              <a:ext uri="{FF2B5EF4-FFF2-40B4-BE49-F238E27FC236}">
                <a16:creationId xmlns:a16="http://schemas.microsoft.com/office/drawing/2014/main" id="{1210D3F3-356F-A5B6-2C73-396D2A11B8E9}"/>
              </a:ext>
            </a:extLst>
          </p:cNvPr>
          <p:cNvPicPr>
            <a:picLocks noGrp="1" noRot="1" noChangeAspect="1" noMove="1" noResize="1" noEditPoints="1" noAdjustHandles="1" noChangeArrowheads="1" noChangeShapeType="1" noCrop="1"/>
          </p:cNvPicPr>
          <p:nvPr>
            <a:audioFile r:link="rId14"/>
            <p:extLst>
              <p:ext uri="{DAA4B4D4-6D71-4841-9C94-3DE7FCFB9230}">
                <p14:media xmlns:p14="http://schemas.microsoft.com/office/powerpoint/2010/main" r:embed="rId13"/>
              </p:ext>
            </p:extLst>
          </p:nvPr>
        </p:nvPicPr>
        <p:blipFill>
          <a:blip r:embed="rId21"/>
          <a:stretch>
            <a:fillRect/>
          </a:stretch>
        </p:blipFill>
        <p:spPr>
          <a:xfrm>
            <a:off x="11817074" y="146892"/>
            <a:ext cx="812800" cy="81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896">
        <p159:morph option="byObject"/>
      </p:transition>
    </mc:Choice>
    <mc:Fallback xmlns="">
      <p:transition spd="slow" advTm="198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md type="call" cmd="playFrom(0.0)">
                                      <p:cBhvr>
                                        <p:cTn id="7" dur="1" fill="hold"/>
                                        <p:tgtEl>
                                          <p:spTgt spid="38"/>
                                        </p:tgtEl>
                                      </p:cBhvr>
                                    </p:cmd>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052" fill="hold"/>
                                        <p:tgtEl>
                                          <p:spTgt spid="40"/>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0188" fill="hold"/>
                                        <p:tgtEl>
                                          <p:spTgt spid="41"/>
                                        </p:tgtEl>
                                      </p:cBhvr>
                                    </p:cmd>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6860" fill="hold"/>
                                        <p:tgtEl>
                                          <p:spTgt spid="42"/>
                                        </p:tgtEl>
                                      </p:cBhvr>
                                    </p:cmd>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38204" fill="hold"/>
                                        <p:tgtEl>
                                          <p:spTgt spid="37"/>
                                        </p:tgtEl>
                                      </p:cBhvr>
                                    </p:cmd>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39804" fill="hold"/>
                                        <p:tgtEl>
                                          <p:spTgt spid="39"/>
                                        </p:tgtEl>
                                      </p:cBhvr>
                                    </p:cmd>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54076" fill="hold"/>
                                        <p:tgtEl>
                                          <p:spTgt spid="43"/>
                                        </p:tgtEl>
                                      </p:cBhvr>
                                    </p:cmd>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05852"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40"/>
                </p:tgtEl>
              </p:cMediaNode>
            </p:audio>
            <p:audio>
              <p:cMediaNode vol="80000">
                <p:cTn id="37" fill="hold" display="0">
                  <p:stCondLst>
                    <p:cond delay="indefinite"/>
                  </p:stCondLst>
                  <p:endCondLst>
                    <p:cond evt="onStopAudio" delay="0">
                      <p:tgtEl>
                        <p:sldTgt/>
                      </p:tgtEl>
                    </p:cond>
                  </p:endCondLst>
                </p:cTn>
                <p:tgtEl>
                  <p:spTgt spid="41"/>
                </p:tgtEl>
              </p:cMediaNode>
            </p:audio>
            <p:audio>
              <p:cMediaNode vol="80000">
                <p:cTn id="38" fill="hold" display="0">
                  <p:stCondLst>
                    <p:cond delay="indefinite"/>
                  </p:stCondLst>
                  <p:endCondLst>
                    <p:cond evt="onStopAudio" delay="0">
                      <p:tgtEl>
                        <p:sldTgt/>
                      </p:tgtEl>
                    </p:cond>
                  </p:endCondLst>
                </p:cTn>
                <p:tgtEl>
                  <p:spTgt spid="42"/>
                </p:tgtEl>
              </p:cMediaNode>
            </p:audio>
            <p:audio>
              <p:cMediaNode vol="80000">
                <p:cTn id="39" fill="hold" display="0">
                  <p:stCondLst>
                    <p:cond delay="indefinite"/>
                  </p:stCondLst>
                  <p:endCondLst>
                    <p:cond evt="onStopAudio" delay="0">
                      <p:tgtEl>
                        <p:sldTgt/>
                      </p:tgtEl>
                    </p:cond>
                  </p:endCondLst>
                </p:cTn>
                <p:tgtEl>
                  <p:spTgt spid="37"/>
                </p:tgtEl>
              </p:cMediaNode>
            </p:audio>
            <p:audio>
              <p:cMediaNode vol="80000">
                <p:cTn id="40" fill="hold" display="0">
                  <p:stCondLst>
                    <p:cond delay="indefinite"/>
                  </p:stCondLst>
                  <p:endCondLst>
                    <p:cond evt="onStopAudio" delay="0">
                      <p:tgtEl>
                        <p:sldTgt/>
                      </p:tgtEl>
                    </p:cond>
                  </p:endCondLst>
                </p:cTn>
                <p:tgtEl>
                  <p:spTgt spid="39"/>
                </p:tgtEl>
              </p:cMediaNode>
            </p:audio>
            <p:audio>
              <p:cMediaNode vol="80000">
                <p:cTn id="41" fill="hold" display="0">
                  <p:stCondLst>
                    <p:cond delay="indefinite"/>
                  </p:stCondLst>
                  <p:endCondLst>
                    <p:cond evt="onStopAudio" delay="0">
                      <p:tgtEl>
                        <p:sldTgt/>
                      </p:tgtEl>
                    </p:cond>
                  </p:endCondLst>
                </p:cTn>
                <p:tgtEl>
                  <p:spTgt spid="43"/>
                </p:tgtEl>
              </p:cMediaNode>
            </p:audio>
            <p:audio>
              <p:cMediaNode vol="80000">
                <p:cTn id="42"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146970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Business Understanding Phase</a:t>
            </a:r>
            <a:endParaRPr lang="en-US" sz="4450" dirty="0"/>
          </a:p>
        </p:txBody>
      </p:sp>
      <p:sp>
        <p:nvSpPr>
          <p:cNvPr id="4" name="Shape 1"/>
          <p:cNvSpPr/>
          <p:nvPr/>
        </p:nvSpPr>
        <p:spPr>
          <a:xfrm>
            <a:off x="6280190" y="3482578"/>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5" name="Text 2"/>
          <p:cNvSpPr/>
          <p:nvPr/>
        </p:nvSpPr>
        <p:spPr>
          <a:xfrm>
            <a:off x="6903839"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Problem Statement</a:t>
            </a:r>
            <a:endParaRPr lang="en-US" sz="2200" dirty="0"/>
          </a:p>
        </p:txBody>
      </p:sp>
      <p:sp>
        <p:nvSpPr>
          <p:cNvPr id="6" name="Text 3"/>
          <p:cNvSpPr/>
          <p:nvPr/>
        </p:nvSpPr>
        <p:spPr>
          <a:xfrm>
            <a:off x="6903839" y="397299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Clearly define the business problem to be solved.</a:t>
            </a:r>
            <a:endParaRPr lang="en-US" sz="1750" dirty="0"/>
          </a:p>
        </p:txBody>
      </p:sp>
      <p:sp>
        <p:nvSpPr>
          <p:cNvPr id="7" name="Shape 4"/>
          <p:cNvSpPr/>
          <p:nvPr/>
        </p:nvSpPr>
        <p:spPr>
          <a:xfrm>
            <a:off x="10171867" y="3482578"/>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8" name="Text 5"/>
          <p:cNvSpPr/>
          <p:nvPr/>
        </p:nvSpPr>
        <p:spPr>
          <a:xfrm>
            <a:off x="10795516"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Business Objectives</a:t>
            </a:r>
            <a:endParaRPr lang="en-US" sz="2200" dirty="0"/>
          </a:p>
        </p:txBody>
      </p:sp>
      <p:sp>
        <p:nvSpPr>
          <p:cNvPr id="9" name="Text 6"/>
          <p:cNvSpPr/>
          <p:nvPr/>
        </p:nvSpPr>
        <p:spPr>
          <a:xfrm>
            <a:off x="10795516" y="397299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Identify specific, measurable goals for the project.</a:t>
            </a:r>
            <a:endParaRPr lang="en-US" sz="1750" dirty="0"/>
          </a:p>
        </p:txBody>
      </p:sp>
      <p:sp>
        <p:nvSpPr>
          <p:cNvPr id="10" name="Shape 7"/>
          <p:cNvSpPr/>
          <p:nvPr/>
        </p:nvSpPr>
        <p:spPr>
          <a:xfrm>
            <a:off x="6280190" y="5180767"/>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11" name="Text 8"/>
          <p:cNvSpPr/>
          <p:nvPr/>
        </p:nvSpPr>
        <p:spPr>
          <a:xfrm>
            <a:off x="6903839"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Industry Context</a:t>
            </a:r>
            <a:endParaRPr lang="en-US" sz="2200" dirty="0"/>
          </a:p>
        </p:txBody>
      </p:sp>
      <p:sp>
        <p:nvSpPr>
          <p:cNvPr id="12" name="Text 9"/>
          <p:cNvSpPr/>
          <p:nvPr/>
        </p:nvSpPr>
        <p:spPr>
          <a:xfrm>
            <a:off x="6903839" y="567118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Understand the organization's position and challenges in the industry.</a:t>
            </a:r>
            <a:endParaRPr lang="en-US" sz="1750" dirty="0"/>
          </a:p>
        </p:txBody>
      </p:sp>
      <p:sp>
        <p:nvSpPr>
          <p:cNvPr id="13" name="Shape 10"/>
          <p:cNvSpPr/>
          <p:nvPr/>
        </p:nvSpPr>
        <p:spPr>
          <a:xfrm>
            <a:off x="10171867" y="5180767"/>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14" name="Text 11"/>
          <p:cNvSpPr/>
          <p:nvPr/>
        </p:nvSpPr>
        <p:spPr>
          <a:xfrm>
            <a:off x="10795516"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Data Mining Goals</a:t>
            </a:r>
            <a:endParaRPr lang="en-US" sz="2200" dirty="0"/>
          </a:p>
        </p:txBody>
      </p:sp>
      <p:sp>
        <p:nvSpPr>
          <p:cNvPr id="15" name="Text 12"/>
          <p:cNvSpPr/>
          <p:nvPr/>
        </p:nvSpPr>
        <p:spPr>
          <a:xfrm>
            <a:off x="10795516" y="5671185"/>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Translate business objectives into data mining goals.</a:t>
            </a:r>
            <a:endParaRPr lang="en-US" sz="1750" dirty="0"/>
          </a:p>
        </p:txBody>
      </p:sp>
      <p:pic>
        <p:nvPicPr>
          <p:cNvPr id="17" name="Audio Recording Dec 15, 2024 at 9:12:50 AM">
            <a:hlinkClick r:id="" action="ppaction://media"/>
            <a:extLst>
              <a:ext uri="{FF2B5EF4-FFF2-40B4-BE49-F238E27FC236}">
                <a16:creationId xmlns:a16="http://schemas.microsoft.com/office/drawing/2014/main" id="{F9B66F34-28EE-A3C1-672A-A9325F6692C5}"/>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6"/>
          <a:stretch>
            <a:fillRect/>
          </a:stretch>
        </p:blipFill>
        <p:spPr>
          <a:xfrm>
            <a:off x="6091039" y="346448"/>
            <a:ext cx="812800" cy="81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4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703337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Data Understanding Phase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Describe Data</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Identify data sources and types. Document data characteristics and formats.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Explore Data</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Perform initial data analysis. Use descriptive statistics to understand data distribution.</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Verify Data</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Check data quality and completeness. Identify potential issues or biases.</a:t>
            </a:r>
            <a:endParaRPr lang="en-US" sz="1750" dirty="0"/>
          </a:p>
        </p:txBody>
      </p:sp>
      <p:pic>
        <p:nvPicPr>
          <p:cNvPr id="9" name="Audio Recording Dec 15, 2024 at 9:27:56 AM">
            <a:hlinkClick r:id="" action="ppaction://media"/>
            <a:extLst>
              <a:ext uri="{FF2B5EF4-FFF2-40B4-BE49-F238E27FC236}">
                <a16:creationId xmlns:a16="http://schemas.microsoft.com/office/drawing/2014/main" id="{EC0D0758-2711-A237-5DAF-1CC90E63CA4C}"/>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5"/>
          <a:stretch>
            <a:fillRect/>
          </a:stretch>
        </p:blipFill>
        <p:spPr>
          <a:xfrm>
            <a:off x="6509186" y="403726"/>
            <a:ext cx="812800" cy="812800"/>
          </a:xfrm>
          <a:prstGeom prst="rect">
            <a:avLst/>
          </a:prstGeom>
        </p:spPr>
      </p:pic>
      <p:pic>
        <p:nvPicPr>
          <p:cNvPr id="10" name="Audio Recording Dec 15, 2024 at 9:28:28 AM">
            <a:hlinkClick r:id="" action="ppaction://media"/>
            <a:extLst>
              <a:ext uri="{FF2B5EF4-FFF2-40B4-BE49-F238E27FC236}">
                <a16:creationId xmlns:a16="http://schemas.microsoft.com/office/drawing/2014/main" id="{DB40041E-2571-AC94-BADB-861C459441AC}"/>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5"/>
          <a:stretch>
            <a:fillRect/>
          </a:stretch>
        </p:blipFill>
        <p:spPr>
          <a:xfrm>
            <a:off x="7420769" y="403726"/>
            <a:ext cx="812800" cy="812800"/>
          </a:xfrm>
          <a:prstGeom prst="rect">
            <a:avLst/>
          </a:prstGeom>
        </p:spPr>
      </p:pic>
      <p:pic>
        <p:nvPicPr>
          <p:cNvPr id="11" name="Audio Recording Dec 15, 2024 at 9:29:12 AM">
            <a:hlinkClick r:id="" action="ppaction://media"/>
            <a:extLst>
              <a:ext uri="{FF2B5EF4-FFF2-40B4-BE49-F238E27FC236}">
                <a16:creationId xmlns:a16="http://schemas.microsoft.com/office/drawing/2014/main" id="{48A95058-280E-2CB3-12E1-7B73EC95142B}"/>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530328" y="403726"/>
            <a:ext cx="812800" cy="812800"/>
          </a:xfrm>
          <a:prstGeom prst="rect">
            <a:avLst/>
          </a:prstGeom>
        </p:spPr>
      </p:pic>
      <p:pic>
        <p:nvPicPr>
          <p:cNvPr id="12" name="Audio Recording Dec 15, 2024 at 9:29:45 AM">
            <a:hlinkClick r:id="" action="ppaction://media"/>
            <a:extLst>
              <a:ext uri="{FF2B5EF4-FFF2-40B4-BE49-F238E27FC236}">
                <a16:creationId xmlns:a16="http://schemas.microsoft.com/office/drawing/2014/main" id="{CE69E714-5273-13A1-B24B-F7F8A9DFCFD8}"/>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9639887" y="403726"/>
            <a:ext cx="812800" cy="812800"/>
          </a:xfrm>
          <a:prstGeom prst="rect">
            <a:avLst/>
          </a:prstGeom>
        </p:spPr>
      </p:pic>
      <p:pic>
        <p:nvPicPr>
          <p:cNvPr id="13" name="Audio Recording Dec 15, 2024 at 9:30:36 AM">
            <a:hlinkClick r:id="" action="ppaction://media"/>
            <a:extLst>
              <a:ext uri="{FF2B5EF4-FFF2-40B4-BE49-F238E27FC236}">
                <a16:creationId xmlns:a16="http://schemas.microsoft.com/office/drawing/2014/main" id="{3B84D99F-72C2-29C8-68FF-1649E7320269}"/>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10454116" y="403726"/>
            <a:ext cx="812800" cy="812800"/>
          </a:xfrm>
          <a:prstGeom prst="rect">
            <a:avLst/>
          </a:prstGeom>
        </p:spPr>
      </p:pic>
      <p:pic>
        <p:nvPicPr>
          <p:cNvPr id="14" name="Audio Recording Dec 15, 2024 at 9:31:22 AM">
            <a:hlinkClick r:id="" action="ppaction://media"/>
            <a:extLst>
              <a:ext uri="{FF2B5EF4-FFF2-40B4-BE49-F238E27FC236}">
                <a16:creationId xmlns:a16="http://schemas.microsoft.com/office/drawing/2014/main" id="{6E402AB7-3E14-1581-3601-5E46AD3CE12D}"/>
              </a:ext>
            </a:extLst>
          </p:cNvPr>
          <p:cNvPicPr>
            <a:picLocks noGrp="1" noRot="1" noChangeAspect="1" noMove="1" noResize="1" noEditPoints="1" noAdjustHandles="1" noChangeArrowheads="1" noChangeShapeType="1" noCrop="1"/>
          </p:cNvPicPr>
          <p:nvPr>
            <a:audioFile r:link="rId12"/>
            <p:extLst>
              <p:ext uri="{DAA4B4D4-6D71-4841-9C94-3DE7FCFB9230}">
                <p14:media xmlns:p14="http://schemas.microsoft.com/office/powerpoint/2010/main" r:embed="rId11"/>
              </p:ext>
            </p:extLst>
          </p:nvPr>
        </p:nvPicPr>
        <p:blipFill>
          <a:blip r:embed="rId15"/>
          <a:stretch>
            <a:fillRect/>
          </a:stretch>
        </p:blipFill>
        <p:spPr>
          <a:xfrm>
            <a:off x="11048325" y="40372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284"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3420"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372" fill="hold"/>
                                        <p:tgtEl>
                                          <p:spTgt spid="12"/>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100" fill="hold"/>
                                        <p:tgtEl>
                                          <p:spTgt spid="13"/>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20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9"/>
                </p:tgtEl>
              </p:cMediaNode>
            </p:audio>
            <p:audio>
              <p:cMediaNode vol="80000">
                <p:cTn id="28" fill="hold" display="0">
                  <p:stCondLst>
                    <p:cond delay="indefinite"/>
                  </p:stCondLst>
                  <p:endCondLst>
                    <p:cond evt="onStopAudio" delay="0">
                      <p:tgtEl>
                        <p:sldTgt/>
                      </p:tgtEl>
                    </p:cond>
                  </p:endCondLst>
                </p:cTn>
                <p:tgtEl>
                  <p:spTgt spid="10"/>
                </p:tgtEl>
              </p:cMediaNode>
            </p:audio>
            <p:audio>
              <p:cMediaNode vol="80000">
                <p:cTn id="29" fill="hold" display="0">
                  <p:stCondLst>
                    <p:cond delay="indefinite"/>
                  </p:stCondLst>
                  <p:endCondLst>
                    <p:cond evt="onStopAudio" delay="0">
                      <p:tgtEl>
                        <p:sldTgt/>
                      </p:tgtEl>
                    </p:cond>
                  </p:endCondLst>
                </p:cTn>
                <p:tgtEl>
                  <p:spTgt spid="11"/>
                </p:tgtEl>
              </p:cMediaNode>
            </p:audio>
            <p:audio>
              <p:cMediaNode vol="80000">
                <p:cTn id="30" fill="hold" display="0">
                  <p:stCondLst>
                    <p:cond delay="indefinite"/>
                  </p:stCondLst>
                  <p:endCondLst>
                    <p:cond evt="onStopAudio" delay="0">
                      <p:tgtEl>
                        <p:sldTgt/>
                      </p:tgtEl>
                    </p:cond>
                  </p:endCondLst>
                </p:cTn>
                <p:tgtEl>
                  <p:spTgt spid="12"/>
                </p:tgtEl>
              </p:cMediaNode>
            </p:audio>
            <p:audio>
              <p:cMediaNode vol="80000">
                <p:cTn id="31" fill="hold" display="0">
                  <p:stCondLst>
                    <p:cond delay="indefinite"/>
                  </p:stCondLst>
                  <p:endCondLst>
                    <p:cond evt="onStopAudio" delay="0">
                      <p:tgtEl>
                        <p:sldTgt/>
                      </p:tgtEl>
                    </p:cond>
                  </p:endCondLst>
                </p:cTn>
                <p:tgtEl>
                  <p:spTgt spid="13"/>
                </p:tgtEl>
              </p:cMediaNode>
            </p:audio>
            <p:audio>
              <p:cMediaNode vol="80000">
                <p:cTn id="32"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pattFill prst="dkUpDiag">
          <a:fgClr>
            <a:srgbClr val="000000"/>
          </a:fgClr>
          <a:bgClr>
            <a:schemeClr val="bg1"/>
          </a:bgClr>
        </a:pattFill>
        <a:effectLst/>
      </p:bgPr>
    </p:bg>
    <p:spTree>
      <p:nvGrpSpPr>
        <p:cNvPr id="1" name=""/>
        <p:cNvGrpSpPr/>
        <p:nvPr/>
      </p:nvGrpSpPr>
      <p:grpSpPr>
        <a:xfrm>
          <a:off x="0" y="0"/>
          <a:ext cx="0" cy="0"/>
          <a:chOff x="0" y="0"/>
          <a:chExt cx="0" cy="0"/>
        </a:xfrm>
      </p:grpSpPr>
      <p:sp>
        <p:nvSpPr>
          <p:cNvPr id="3" name="Text 0"/>
          <p:cNvSpPr/>
          <p:nvPr/>
        </p:nvSpPr>
        <p:spPr>
          <a:xfrm>
            <a:off x="636508" y="500420"/>
            <a:ext cx="7870984" cy="1136571"/>
          </a:xfrm>
          <a:prstGeom prst="rect">
            <a:avLst/>
          </a:prstGeom>
          <a:noFill/>
          <a:ln/>
        </p:spPr>
        <p:txBody>
          <a:bodyPr wrap="square" lIns="0" tIns="0" rIns="0" bIns="0" rtlCol="0" anchor="t"/>
          <a:lstStyle/>
          <a:p>
            <a:pPr marL="0" indent="0">
              <a:lnSpc>
                <a:spcPts val="4450"/>
              </a:lnSpc>
              <a:buNone/>
            </a:pPr>
            <a:r>
              <a:rPr lang="en-US" sz="3550" dirty="0">
                <a:solidFill>
                  <a:srgbClr val="FFFFFF"/>
                </a:solidFill>
                <a:latin typeface="Saira Medium" pitchFamily="34" charset="0"/>
                <a:ea typeface="Saira Medium" pitchFamily="34" charset="-122"/>
                <a:cs typeface="Saira Medium" pitchFamily="34" charset="-120"/>
              </a:rPr>
              <a:t>Data Preparation: Analytic Architecture</a:t>
            </a:r>
            <a:endParaRPr lang="en-US" sz="3550" dirty="0"/>
          </a:p>
        </p:txBody>
      </p:sp>
      <p:pic>
        <p:nvPicPr>
          <p:cNvPr id="4" name="Image 1" descr="preencoded.png"/>
          <p:cNvPicPr>
            <a:picLocks noChangeAspect="1"/>
          </p:cNvPicPr>
          <p:nvPr/>
        </p:nvPicPr>
        <p:blipFill>
          <a:blip r:embed="rId13"/>
          <a:stretch>
            <a:fillRect/>
          </a:stretch>
        </p:blipFill>
        <p:spPr>
          <a:xfrm>
            <a:off x="636508" y="1909763"/>
            <a:ext cx="909280" cy="1454825"/>
          </a:xfrm>
          <a:prstGeom prst="rect">
            <a:avLst/>
          </a:prstGeom>
        </p:spPr>
      </p:pic>
      <p:sp>
        <p:nvSpPr>
          <p:cNvPr id="5" name="Text 1"/>
          <p:cNvSpPr/>
          <p:nvPr/>
        </p:nvSpPr>
        <p:spPr>
          <a:xfrm>
            <a:off x="1818561" y="2091571"/>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Data Collection</a:t>
            </a:r>
            <a:endParaRPr lang="en-US" sz="1750" dirty="0"/>
          </a:p>
        </p:txBody>
      </p:sp>
      <p:sp>
        <p:nvSpPr>
          <p:cNvPr id="6" name="Text 2"/>
          <p:cNvSpPr/>
          <p:nvPr/>
        </p:nvSpPr>
        <p:spPr>
          <a:xfrm>
            <a:off x="1818561" y="2484715"/>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Gather data from various sources</a:t>
            </a:r>
            <a:endParaRPr lang="en-US" sz="1400" dirty="0"/>
          </a:p>
        </p:txBody>
      </p:sp>
      <p:pic>
        <p:nvPicPr>
          <p:cNvPr id="7" name="Image 2" descr="preencoded.png"/>
          <p:cNvPicPr>
            <a:picLocks noChangeAspect="1"/>
          </p:cNvPicPr>
          <p:nvPr/>
        </p:nvPicPr>
        <p:blipFill>
          <a:blip r:embed="rId14"/>
          <a:stretch>
            <a:fillRect/>
          </a:stretch>
        </p:blipFill>
        <p:spPr>
          <a:xfrm>
            <a:off x="636508" y="3364587"/>
            <a:ext cx="909280" cy="1454825"/>
          </a:xfrm>
          <a:prstGeom prst="rect">
            <a:avLst/>
          </a:prstGeom>
        </p:spPr>
      </p:pic>
      <p:sp>
        <p:nvSpPr>
          <p:cNvPr id="8" name="Text 3"/>
          <p:cNvSpPr/>
          <p:nvPr/>
        </p:nvSpPr>
        <p:spPr>
          <a:xfrm>
            <a:off x="1818561" y="3546396"/>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Data Integration</a:t>
            </a:r>
            <a:endParaRPr lang="en-US" sz="1750" dirty="0"/>
          </a:p>
        </p:txBody>
      </p:sp>
      <p:sp>
        <p:nvSpPr>
          <p:cNvPr id="9" name="Text 4"/>
          <p:cNvSpPr/>
          <p:nvPr/>
        </p:nvSpPr>
        <p:spPr>
          <a:xfrm>
            <a:off x="1818561" y="3939540"/>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Combine data into a unified format</a:t>
            </a:r>
            <a:endParaRPr lang="en-US" sz="1400" dirty="0"/>
          </a:p>
        </p:txBody>
      </p:sp>
      <p:pic>
        <p:nvPicPr>
          <p:cNvPr id="10" name="Image 3" descr="preencoded.png"/>
          <p:cNvPicPr>
            <a:picLocks noChangeAspect="1"/>
          </p:cNvPicPr>
          <p:nvPr/>
        </p:nvPicPr>
        <p:blipFill>
          <a:blip r:embed="rId15"/>
          <a:stretch>
            <a:fillRect/>
          </a:stretch>
        </p:blipFill>
        <p:spPr>
          <a:xfrm>
            <a:off x="636508" y="4819412"/>
            <a:ext cx="909280" cy="1454825"/>
          </a:xfrm>
          <a:prstGeom prst="rect">
            <a:avLst/>
          </a:prstGeom>
        </p:spPr>
      </p:pic>
      <p:sp>
        <p:nvSpPr>
          <p:cNvPr id="11" name="Text 5"/>
          <p:cNvSpPr/>
          <p:nvPr/>
        </p:nvSpPr>
        <p:spPr>
          <a:xfrm>
            <a:off x="1818561" y="5001220"/>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Data Cleaning</a:t>
            </a:r>
            <a:endParaRPr lang="en-US" sz="1750" dirty="0"/>
          </a:p>
        </p:txBody>
      </p:sp>
      <p:sp>
        <p:nvSpPr>
          <p:cNvPr id="12" name="Text 6"/>
          <p:cNvSpPr/>
          <p:nvPr/>
        </p:nvSpPr>
        <p:spPr>
          <a:xfrm>
            <a:off x="1818561" y="5394365"/>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Address missing values and outliers</a:t>
            </a:r>
            <a:endParaRPr lang="en-US" sz="1400" dirty="0"/>
          </a:p>
        </p:txBody>
      </p:sp>
      <p:pic>
        <p:nvPicPr>
          <p:cNvPr id="13" name="Image 4" descr="preencoded.png"/>
          <p:cNvPicPr>
            <a:picLocks noChangeAspect="1"/>
          </p:cNvPicPr>
          <p:nvPr/>
        </p:nvPicPr>
        <p:blipFill>
          <a:blip r:embed="rId16"/>
          <a:stretch>
            <a:fillRect/>
          </a:stretch>
        </p:blipFill>
        <p:spPr>
          <a:xfrm>
            <a:off x="636508" y="6274237"/>
            <a:ext cx="909280" cy="1454825"/>
          </a:xfrm>
          <a:prstGeom prst="rect">
            <a:avLst/>
          </a:prstGeom>
        </p:spPr>
      </p:pic>
      <p:sp>
        <p:nvSpPr>
          <p:cNvPr id="14" name="Text 7"/>
          <p:cNvSpPr/>
          <p:nvPr/>
        </p:nvSpPr>
        <p:spPr>
          <a:xfrm>
            <a:off x="1818561" y="6456045"/>
            <a:ext cx="2273260" cy="284083"/>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Feature Engineering</a:t>
            </a:r>
            <a:endParaRPr lang="en-US" sz="1750" dirty="0"/>
          </a:p>
        </p:txBody>
      </p:sp>
      <p:sp>
        <p:nvSpPr>
          <p:cNvPr id="15" name="Text 8"/>
          <p:cNvSpPr/>
          <p:nvPr/>
        </p:nvSpPr>
        <p:spPr>
          <a:xfrm>
            <a:off x="1818561" y="6849189"/>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Create new variables to improve model performance</a:t>
            </a:r>
            <a:endParaRPr lang="en-US" sz="1400" dirty="0"/>
          </a:p>
        </p:txBody>
      </p:sp>
      <p:pic>
        <p:nvPicPr>
          <p:cNvPr id="16" name="Picture 15" descr="A diagram of a process&#10;&#10;Description automatically generated">
            <a:extLst>
              <a:ext uri="{FF2B5EF4-FFF2-40B4-BE49-F238E27FC236}">
                <a16:creationId xmlns:a16="http://schemas.microsoft.com/office/drawing/2014/main" id="{549D561E-F8CE-22D0-785F-B162E6B8AD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10622" y="1"/>
            <a:ext cx="7019778" cy="8229600"/>
          </a:xfrm>
          <a:prstGeom prst="rect">
            <a:avLst/>
          </a:prstGeom>
          <a:ln>
            <a:solidFill>
              <a:schemeClr val="accent2">
                <a:lumMod val="75000"/>
              </a:schemeClr>
            </a:solidFill>
          </a:ln>
        </p:spPr>
      </p:pic>
      <p:pic>
        <p:nvPicPr>
          <p:cNvPr id="2" name="Audio Recording Dec 15, 2024 at 9:37:46 AM">
            <a:hlinkClick r:id="" action="ppaction://media"/>
            <a:extLst>
              <a:ext uri="{FF2B5EF4-FFF2-40B4-BE49-F238E27FC236}">
                <a16:creationId xmlns:a16="http://schemas.microsoft.com/office/drawing/2014/main" id="{908A146A-3D0F-8142-FF0E-64B7C5A60186}"/>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8"/>
          <a:stretch>
            <a:fillRect/>
          </a:stretch>
        </p:blipFill>
        <p:spPr>
          <a:xfrm>
            <a:off x="2548791" y="7355746"/>
            <a:ext cx="812800" cy="812800"/>
          </a:xfrm>
          <a:prstGeom prst="rect">
            <a:avLst/>
          </a:prstGeom>
        </p:spPr>
      </p:pic>
      <p:pic>
        <p:nvPicPr>
          <p:cNvPr id="17" name="Audio Recording Dec 15, 2024 at 9:38:30 AM">
            <a:hlinkClick r:id="" action="ppaction://media"/>
            <a:extLst>
              <a:ext uri="{FF2B5EF4-FFF2-40B4-BE49-F238E27FC236}">
                <a16:creationId xmlns:a16="http://schemas.microsoft.com/office/drawing/2014/main" id="{F876C5A5-F878-B3FD-D2ED-57585C519834}"/>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8"/>
          <a:stretch>
            <a:fillRect/>
          </a:stretch>
        </p:blipFill>
        <p:spPr>
          <a:xfrm>
            <a:off x="3551794" y="7355746"/>
            <a:ext cx="812800" cy="812800"/>
          </a:xfrm>
          <a:prstGeom prst="rect">
            <a:avLst/>
          </a:prstGeom>
        </p:spPr>
      </p:pic>
      <p:pic>
        <p:nvPicPr>
          <p:cNvPr id="18" name="Audio Recording Dec 15, 2024 at 9:41:15 AM">
            <a:hlinkClick r:id="" action="ppaction://media"/>
            <a:extLst>
              <a:ext uri="{FF2B5EF4-FFF2-40B4-BE49-F238E27FC236}">
                <a16:creationId xmlns:a16="http://schemas.microsoft.com/office/drawing/2014/main" id="{AE698EB8-3A65-EF19-86D3-50F885E6D156}"/>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18"/>
          <a:stretch>
            <a:fillRect/>
          </a:stretch>
        </p:blipFill>
        <p:spPr>
          <a:xfrm>
            <a:off x="4572000" y="7355746"/>
            <a:ext cx="812800" cy="812800"/>
          </a:xfrm>
          <a:prstGeom prst="rect">
            <a:avLst/>
          </a:prstGeom>
        </p:spPr>
      </p:pic>
      <p:pic>
        <p:nvPicPr>
          <p:cNvPr id="19" name="Audio Recording Dec 15, 2024 at 9:43:34 AM">
            <a:hlinkClick r:id="" action="ppaction://media"/>
            <a:extLst>
              <a:ext uri="{FF2B5EF4-FFF2-40B4-BE49-F238E27FC236}">
                <a16:creationId xmlns:a16="http://schemas.microsoft.com/office/drawing/2014/main" id="{41893A75-12B6-AE24-AD00-CA1B094E0655}"/>
              </a:ext>
            </a:extLst>
          </p:cNvPr>
          <p:cNvPicPr>
            <a:picLocks noGrp="1" noRot="1" noChangeAspect="1" noMove="1" noResize="1" noEditPoints="1" noAdjustHandles="1" noChangeArrowheads="1" noChangeShapeType="1" noCrop="1"/>
          </p:cNvPicPr>
          <p:nvPr>
            <a:audioFile r:link="rId8"/>
            <p:extLst>
              <p:ext uri="{DAA4B4D4-6D71-4841-9C94-3DE7FCFB9230}">
                <p14:media xmlns:p14="http://schemas.microsoft.com/office/powerpoint/2010/main" r:embed="rId7"/>
              </p:ext>
            </p:extLst>
          </p:nvPr>
        </p:nvPicPr>
        <p:blipFill>
          <a:blip r:embed="rId18"/>
          <a:stretch>
            <a:fillRect/>
          </a:stretch>
        </p:blipFill>
        <p:spPr>
          <a:xfrm>
            <a:off x="5581208" y="7416800"/>
            <a:ext cx="812800" cy="812800"/>
          </a:xfrm>
          <a:prstGeom prst="rect">
            <a:avLst/>
          </a:prstGeom>
        </p:spPr>
      </p:pic>
      <p:pic>
        <p:nvPicPr>
          <p:cNvPr id="20" name="Audio Recording Dec 15, 2024 at 9:44:47 AM">
            <a:hlinkClick r:id="" action="ppaction://media"/>
            <a:extLst>
              <a:ext uri="{FF2B5EF4-FFF2-40B4-BE49-F238E27FC236}">
                <a16:creationId xmlns:a16="http://schemas.microsoft.com/office/drawing/2014/main" id="{502AC105-C50E-6CF6-1BA4-30941506CB6E}"/>
              </a:ext>
            </a:extLst>
          </p:cNvPr>
          <p:cNvPicPr>
            <a:picLocks noGrp="1" noRot="1" noChangeAspect="1" noMove="1" noResize="1" noEditPoints="1" noAdjustHandles="1" noChangeArrowheads="1" noChangeShapeType="1" noCrop="1"/>
          </p:cNvPicPr>
          <p:nvPr>
            <a:audioFile r:link="rId10"/>
            <p:extLst>
              <p:ext uri="{DAA4B4D4-6D71-4841-9C94-3DE7FCFB9230}">
                <p14:media xmlns:p14="http://schemas.microsoft.com/office/powerpoint/2010/main" r:embed="rId9"/>
              </p:ext>
            </p:extLst>
          </p:nvPr>
        </p:nvPicPr>
        <p:blipFill>
          <a:blip r:embed="rId18"/>
          <a:stretch>
            <a:fillRect/>
          </a:stretch>
        </p:blipFill>
        <p:spPr>
          <a:xfrm>
            <a:off x="6422189" y="7355746"/>
            <a:ext cx="812800" cy="81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428"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724" fill="hold"/>
                                        <p:tgtEl>
                                          <p:spTgt spid="1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1276"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497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
                </p:tgtEl>
              </p:cMediaNode>
            </p:audio>
            <p:audio>
              <p:cMediaNode vol="80000">
                <p:cTn id="24" fill="hold" display="0">
                  <p:stCondLst>
                    <p:cond delay="indefinite"/>
                  </p:stCondLst>
                  <p:endCondLst>
                    <p:cond evt="onStopAudio" delay="0">
                      <p:tgtEl>
                        <p:sldTgt/>
                      </p:tgtEl>
                    </p:cond>
                  </p:endCondLst>
                </p:cTn>
                <p:tgtEl>
                  <p:spTgt spid="17"/>
                </p:tgtEl>
              </p:cMediaNode>
            </p:audio>
            <p:audio>
              <p:cMediaNode vol="80000">
                <p:cTn id="25" fill="hold" display="0">
                  <p:stCondLst>
                    <p:cond delay="indefinite"/>
                  </p:stCondLst>
                  <p:endCondLst>
                    <p:cond evt="onStopAudio" delay="0">
                      <p:tgtEl>
                        <p:sldTgt/>
                      </p:tgtEl>
                    </p:cond>
                  </p:endCondLst>
                </p:cTn>
                <p:tgtEl>
                  <p:spTgt spid="18"/>
                </p:tgtEl>
              </p:cMediaNode>
            </p:audio>
            <p:audio>
              <p:cMediaNode vol="80000">
                <p:cTn id="26" fill="hold" display="0">
                  <p:stCondLst>
                    <p:cond delay="indefinite"/>
                  </p:stCondLst>
                  <p:endCondLst>
                    <p:cond evt="onStopAudio" delay="0">
                      <p:tgtEl>
                        <p:sldTgt/>
                      </p:tgtEl>
                    </p:cond>
                  </p:endCondLst>
                </p:cTn>
                <p:tgtEl>
                  <p:spTgt spid="19"/>
                </p:tgtEl>
              </p:cMediaNode>
            </p:audio>
            <p:audio>
              <p:cMediaNode vol="80000">
                <p:cTn id="2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7"/>
          <a:stretch>
            <a:fillRect/>
          </a:stretch>
        </p:blipFill>
        <p:spPr>
          <a:xfrm>
            <a:off x="9144000" y="0"/>
            <a:ext cx="5486400" cy="8229600"/>
          </a:xfrm>
          <a:prstGeom prst="rect">
            <a:avLst/>
          </a:prstGeom>
        </p:spPr>
      </p:pic>
      <p:sp>
        <p:nvSpPr>
          <p:cNvPr id="3" name="Text 0"/>
          <p:cNvSpPr/>
          <p:nvPr/>
        </p:nvSpPr>
        <p:spPr>
          <a:xfrm>
            <a:off x="793790" y="1761292"/>
            <a:ext cx="682704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Data Quality and Integrity</a:t>
            </a:r>
            <a:endParaRPr lang="en-US" sz="4450" dirty="0"/>
          </a:p>
        </p:txBody>
      </p:sp>
      <p:sp>
        <p:nvSpPr>
          <p:cNvPr id="4" name="Shape 1"/>
          <p:cNvSpPr/>
          <p:nvPr/>
        </p:nvSpPr>
        <p:spPr>
          <a:xfrm>
            <a:off x="793790" y="2810232"/>
            <a:ext cx="3664863"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5" name="Text 2"/>
          <p:cNvSpPr/>
          <p:nvPr/>
        </p:nvSpPr>
        <p:spPr>
          <a:xfrm>
            <a:off x="1043464" y="30599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Accuracy</a:t>
            </a:r>
            <a:endParaRPr lang="en-US" sz="2200" dirty="0"/>
          </a:p>
        </p:txBody>
      </p:sp>
      <p:sp>
        <p:nvSpPr>
          <p:cNvPr id="6" name="Text 3"/>
          <p:cNvSpPr/>
          <p:nvPr/>
        </p:nvSpPr>
        <p:spPr>
          <a:xfrm>
            <a:off x="1043464" y="3550325"/>
            <a:ext cx="316551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Ensure data correctness and precision</a:t>
            </a:r>
            <a:endParaRPr lang="en-US" sz="1750" dirty="0"/>
          </a:p>
        </p:txBody>
      </p:sp>
      <p:sp>
        <p:nvSpPr>
          <p:cNvPr id="7" name="Shape 4"/>
          <p:cNvSpPr/>
          <p:nvPr/>
        </p:nvSpPr>
        <p:spPr>
          <a:xfrm>
            <a:off x="4685467" y="2810232"/>
            <a:ext cx="3664863"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8" name="Text 5"/>
          <p:cNvSpPr/>
          <p:nvPr/>
        </p:nvSpPr>
        <p:spPr>
          <a:xfrm>
            <a:off x="4935141" y="30599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Completeness</a:t>
            </a:r>
            <a:endParaRPr lang="en-US" sz="2200" dirty="0"/>
          </a:p>
        </p:txBody>
      </p:sp>
      <p:sp>
        <p:nvSpPr>
          <p:cNvPr id="9" name="Text 6"/>
          <p:cNvSpPr/>
          <p:nvPr/>
        </p:nvSpPr>
        <p:spPr>
          <a:xfrm>
            <a:off x="4935141" y="3550325"/>
            <a:ext cx="316551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Address missing or incomplete data points</a:t>
            </a:r>
            <a:endParaRPr lang="en-US" sz="1750" dirty="0"/>
          </a:p>
        </p:txBody>
      </p:sp>
      <p:sp>
        <p:nvSpPr>
          <p:cNvPr id="10" name="Shape 7"/>
          <p:cNvSpPr/>
          <p:nvPr/>
        </p:nvSpPr>
        <p:spPr>
          <a:xfrm>
            <a:off x="793790" y="4752618"/>
            <a:ext cx="3664863"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11" name="Text 8"/>
          <p:cNvSpPr/>
          <p:nvPr/>
        </p:nvSpPr>
        <p:spPr>
          <a:xfrm>
            <a:off x="1043464" y="50022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Consistency</a:t>
            </a:r>
            <a:endParaRPr lang="en-US" sz="2200" dirty="0"/>
          </a:p>
        </p:txBody>
      </p:sp>
      <p:sp>
        <p:nvSpPr>
          <p:cNvPr id="12" name="Text 9"/>
          <p:cNvSpPr/>
          <p:nvPr/>
        </p:nvSpPr>
        <p:spPr>
          <a:xfrm>
            <a:off x="1043464" y="5492710"/>
            <a:ext cx="316551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Maintain uniform data formats across sources</a:t>
            </a:r>
            <a:endParaRPr lang="en-US" sz="1750" dirty="0"/>
          </a:p>
        </p:txBody>
      </p:sp>
      <p:sp>
        <p:nvSpPr>
          <p:cNvPr id="13" name="Shape 10"/>
          <p:cNvSpPr/>
          <p:nvPr/>
        </p:nvSpPr>
        <p:spPr>
          <a:xfrm>
            <a:off x="4685467" y="4752618"/>
            <a:ext cx="3664863" cy="1715572"/>
          </a:xfrm>
          <a:prstGeom prst="roundRect">
            <a:avLst>
              <a:gd name="adj" fmla="val 11900"/>
            </a:avLst>
          </a:prstGeom>
          <a:solidFill>
            <a:srgbClr val="030303"/>
          </a:solidFill>
          <a:ln w="22860">
            <a:solidFill>
              <a:srgbClr val="FC8337"/>
            </a:solidFill>
            <a:prstDash val="solid"/>
          </a:ln>
        </p:spPr>
        <p:txBody>
          <a:bodyPr/>
          <a:lstStyle/>
          <a:p>
            <a:endParaRPr lang="en-US"/>
          </a:p>
        </p:txBody>
      </p:sp>
      <p:sp>
        <p:nvSpPr>
          <p:cNvPr id="14" name="Text 11"/>
          <p:cNvSpPr/>
          <p:nvPr/>
        </p:nvSpPr>
        <p:spPr>
          <a:xfrm>
            <a:off x="4935141" y="50022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Timeliness</a:t>
            </a:r>
            <a:endParaRPr lang="en-US" sz="2200" dirty="0"/>
          </a:p>
        </p:txBody>
      </p:sp>
      <p:sp>
        <p:nvSpPr>
          <p:cNvPr id="15" name="Text 12"/>
          <p:cNvSpPr/>
          <p:nvPr/>
        </p:nvSpPr>
        <p:spPr>
          <a:xfrm>
            <a:off x="4935141" y="5492710"/>
            <a:ext cx="316551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Use up-to-date and relevant data</a:t>
            </a:r>
            <a:endParaRPr lang="en-US" sz="1750" dirty="0"/>
          </a:p>
        </p:txBody>
      </p:sp>
      <p:pic>
        <p:nvPicPr>
          <p:cNvPr id="16" name="Audio Recording Dec 15, 2024 at 9:58:07 AM">
            <a:hlinkClick r:id="" action="ppaction://media"/>
            <a:extLst>
              <a:ext uri="{FF2B5EF4-FFF2-40B4-BE49-F238E27FC236}">
                <a16:creationId xmlns:a16="http://schemas.microsoft.com/office/drawing/2014/main" id="{4A0CF547-74FA-7DB2-32B2-E0170C87A706}"/>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8"/>
          <a:stretch>
            <a:fillRect/>
          </a:stretch>
        </p:blipFill>
        <p:spPr>
          <a:xfrm>
            <a:off x="793790" y="7200261"/>
            <a:ext cx="812800" cy="812800"/>
          </a:xfrm>
          <a:prstGeom prst="rect">
            <a:avLst/>
          </a:prstGeom>
        </p:spPr>
      </p:pic>
      <p:pic>
        <p:nvPicPr>
          <p:cNvPr id="17" name="Audio Recording Dec 15, 2024 at 9:59:43 AM">
            <a:hlinkClick r:id="" action="ppaction://media"/>
            <a:extLst>
              <a:ext uri="{FF2B5EF4-FFF2-40B4-BE49-F238E27FC236}">
                <a16:creationId xmlns:a16="http://schemas.microsoft.com/office/drawing/2014/main" id="{81DDA84D-3CB0-4890-132E-14B60594877A}"/>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8"/>
          <a:stretch>
            <a:fillRect/>
          </a:stretch>
        </p:blipFill>
        <p:spPr>
          <a:xfrm>
            <a:off x="1648281" y="7208282"/>
            <a:ext cx="812800" cy="81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44"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04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3"/>
          <a:stretch>
            <a:fillRect/>
          </a:stretch>
        </p:blipFill>
        <p:spPr>
          <a:xfrm>
            <a:off x="0" y="0"/>
            <a:ext cx="5486400" cy="8229600"/>
          </a:xfrm>
          <a:prstGeom prst="rect">
            <a:avLst/>
          </a:prstGeom>
        </p:spPr>
      </p:pic>
      <p:sp>
        <p:nvSpPr>
          <p:cNvPr id="3" name="Text 0"/>
          <p:cNvSpPr/>
          <p:nvPr/>
        </p:nvSpPr>
        <p:spPr>
          <a:xfrm>
            <a:off x="6280190" y="1240036"/>
            <a:ext cx="691943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Data Protection Strategies</a:t>
            </a:r>
            <a:endParaRPr lang="en-US" sz="4450" dirty="0"/>
          </a:p>
        </p:txBody>
      </p:sp>
      <p:pic>
        <p:nvPicPr>
          <p:cNvPr id="4" name="Image 1" descr="preencoded.png"/>
          <p:cNvPicPr>
            <a:picLocks noChangeAspect="1"/>
          </p:cNvPicPr>
          <p:nvPr/>
        </p:nvPicPr>
        <p:blipFill>
          <a:blip r:embed="rId14"/>
          <a:stretch>
            <a:fillRect/>
          </a:stretch>
        </p:blipFill>
        <p:spPr>
          <a:xfrm>
            <a:off x="6280190" y="2288977"/>
            <a:ext cx="566976" cy="566976"/>
          </a:xfrm>
          <a:prstGeom prst="rect">
            <a:avLst/>
          </a:prstGeom>
        </p:spPr>
      </p:pic>
      <p:sp>
        <p:nvSpPr>
          <p:cNvPr id="5" name="Text 1"/>
          <p:cNvSpPr/>
          <p:nvPr/>
        </p:nvSpPr>
        <p:spPr>
          <a:xfrm>
            <a:off x="6280190"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Encryption</a:t>
            </a:r>
            <a:endParaRPr lang="en-US" sz="2200" dirty="0"/>
          </a:p>
        </p:txBody>
      </p:sp>
      <p:sp>
        <p:nvSpPr>
          <p:cNvPr id="6" name="Text 2"/>
          <p:cNvSpPr/>
          <p:nvPr/>
        </p:nvSpPr>
        <p:spPr>
          <a:xfrm>
            <a:off x="62801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Protect sensitive data during storage and transmission</a:t>
            </a:r>
            <a:endParaRPr lang="en-US" sz="1750" dirty="0"/>
          </a:p>
        </p:txBody>
      </p:sp>
      <p:pic>
        <p:nvPicPr>
          <p:cNvPr id="7" name="Image 2" descr="preencoded.png"/>
          <p:cNvPicPr>
            <a:picLocks noChangeAspect="1"/>
          </p:cNvPicPr>
          <p:nvPr/>
        </p:nvPicPr>
        <p:blipFill>
          <a:blip r:embed="rId15"/>
          <a:stretch>
            <a:fillRect/>
          </a:stretch>
        </p:blipFill>
        <p:spPr>
          <a:xfrm>
            <a:off x="10228421" y="2288977"/>
            <a:ext cx="566976" cy="566976"/>
          </a:xfrm>
          <a:prstGeom prst="rect">
            <a:avLst/>
          </a:prstGeom>
        </p:spPr>
      </p:pic>
      <p:sp>
        <p:nvSpPr>
          <p:cNvPr id="8" name="Text 3"/>
          <p:cNvSpPr/>
          <p:nvPr/>
        </p:nvSpPr>
        <p:spPr>
          <a:xfrm>
            <a:off x="102284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Access Control</a:t>
            </a:r>
            <a:endParaRPr lang="en-US" sz="2200" dirty="0"/>
          </a:p>
        </p:txBody>
      </p:sp>
      <p:sp>
        <p:nvSpPr>
          <p:cNvPr id="9" name="Text 4"/>
          <p:cNvSpPr/>
          <p:nvPr/>
        </p:nvSpPr>
        <p:spPr>
          <a:xfrm>
            <a:off x="102284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Implement role-based access to data resources</a:t>
            </a:r>
            <a:endParaRPr lang="en-US" sz="1750" dirty="0"/>
          </a:p>
        </p:txBody>
      </p:sp>
      <p:pic>
        <p:nvPicPr>
          <p:cNvPr id="10" name="Image 3" descr="preencoded.png"/>
          <p:cNvPicPr>
            <a:picLocks noChangeAspect="1"/>
          </p:cNvPicPr>
          <p:nvPr/>
        </p:nvPicPr>
        <p:blipFill>
          <a:blip r:embed="rId16"/>
          <a:stretch>
            <a:fillRect/>
          </a:stretch>
        </p:blipFill>
        <p:spPr>
          <a:xfrm>
            <a:off x="6280190" y="4979432"/>
            <a:ext cx="566976" cy="566976"/>
          </a:xfrm>
          <a:prstGeom prst="rect">
            <a:avLst/>
          </a:prstGeom>
        </p:spPr>
      </p:pic>
      <p:sp>
        <p:nvSpPr>
          <p:cNvPr id="11" name="Text 5"/>
          <p:cNvSpPr/>
          <p:nvPr/>
        </p:nvSpPr>
        <p:spPr>
          <a:xfrm>
            <a:off x="62801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Anonymization</a:t>
            </a:r>
            <a:endParaRPr lang="en-US" sz="2200" dirty="0"/>
          </a:p>
        </p:txBody>
      </p:sp>
      <p:sp>
        <p:nvSpPr>
          <p:cNvPr id="12" name="Text 6"/>
          <p:cNvSpPr/>
          <p:nvPr/>
        </p:nvSpPr>
        <p:spPr>
          <a:xfrm>
            <a:off x="6280190" y="62636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Remove personally identifiable information from datasets</a:t>
            </a:r>
            <a:endParaRPr lang="en-US" sz="1750" dirty="0"/>
          </a:p>
        </p:txBody>
      </p:sp>
      <p:pic>
        <p:nvPicPr>
          <p:cNvPr id="13" name="Image 4" descr="preencoded.png"/>
          <p:cNvPicPr>
            <a:picLocks noChangeAspect="1"/>
          </p:cNvPicPr>
          <p:nvPr/>
        </p:nvPicPr>
        <p:blipFill>
          <a:blip r:embed="rId17"/>
          <a:stretch>
            <a:fillRect/>
          </a:stretch>
        </p:blipFill>
        <p:spPr>
          <a:xfrm>
            <a:off x="10228421" y="4979432"/>
            <a:ext cx="566976" cy="566976"/>
          </a:xfrm>
          <a:prstGeom prst="rect">
            <a:avLst/>
          </a:prstGeom>
        </p:spPr>
      </p:pic>
      <p:sp>
        <p:nvSpPr>
          <p:cNvPr id="14" name="Text 7"/>
          <p:cNvSpPr/>
          <p:nvPr/>
        </p:nvSpPr>
        <p:spPr>
          <a:xfrm>
            <a:off x="102284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Data Retention</a:t>
            </a:r>
            <a:endParaRPr lang="en-US" sz="2200" dirty="0"/>
          </a:p>
        </p:txBody>
      </p:sp>
      <p:sp>
        <p:nvSpPr>
          <p:cNvPr id="15" name="Text 8"/>
          <p:cNvSpPr/>
          <p:nvPr/>
        </p:nvSpPr>
        <p:spPr>
          <a:xfrm>
            <a:off x="10228421" y="6263640"/>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Establish policies for data storage and deletion</a:t>
            </a:r>
            <a:endParaRPr lang="en-US" sz="1750" dirty="0"/>
          </a:p>
        </p:txBody>
      </p:sp>
      <p:pic>
        <p:nvPicPr>
          <p:cNvPr id="16" name="Audio Recording Dec 15, 2024 at 10:11:12 AM">
            <a:hlinkClick r:id="" action="ppaction://media"/>
            <a:extLst>
              <a:ext uri="{FF2B5EF4-FFF2-40B4-BE49-F238E27FC236}">
                <a16:creationId xmlns:a16="http://schemas.microsoft.com/office/drawing/2014/main" id="{67E9C72C-32D0-4CB8-55A3-BE6706F63B51}"/>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8"/>
          <a:stretch>
            <a:fillRect/>
          </a:stretch>
        </p:blipFill>
        <p:spPr>
          <a:xfrm>
            <a:off x="6280190" y="7104658"/>
            <a:ext cx="812800" cy="812800"/>
          </a:xfrm>
          <a:prstGeom prst="rect">
            <a:avLst/>
          </a:prstGeom>
        </p:spPr>
      </p:pic>
      <p:pic>
        <p:nvPicPr>
          <p:cNvPr id="17" name="Audio Recording Dec 15, 2024 at 10:11:44 AM">
            <a:hlinkClick r:id="" action="ppaction://media"/>
            <a:extLst>
              <a:ext uri="{FF2B5EF4-FFF2-40B4-BE49-F238E27FC236}">
                <a16:creationId xmlns:a16="http://schemas.microsoft.com/office/drawing/2014/main" id="{19EAB234-473B-6EE7-8B7E-CC6B59AEE065}"/>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8"/>
          <a:stretch>
            <a:fillRect/>
          </a:stretch>
        </p:blipFill>
        <p:spPr>
          <a:xfrm>
            <a:off x="7315200" y="7104658"/>
            <a:ext cx="812800" cy="812800"/>
          </a:xfrm>
          <a:prstGeom prst="rect">
            <a:avLst/>
          </a:prstGeom>
        </p:spPr>
      </p:pic>
      <p:pic>
        <p:nvPicPr>
          <p:cNvPr id="18" name="Audio Recording Dec 15, 2024 at 10:12:44 AM">
            <a:hlinkClick r:id="" action="ppaction://media"/>
            <a:extLst>
              <a:ext uri="{FF2B5EF4-FFF2-40B4-BE49-F238E27FC236}">
                <a16:creationId xmlns:a16="http://schemas.microsoft.com/office/drawing/2014/main" id="{7D1A4AB7-9D3D-29D6-7628-EC106B36FA9B}"/>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18"/>
          <a:stretch>
            <a:fillRect/>
          </a:stretch>
        </p:blipFill>
        <p:spPr>
          <a:xfrm>
            <a:off x="8302625" y="7104658"/>
            <a:ext cx="812800" cy="812800"/>
          </a:xfrm>
          <a:prstGeom prst="rect">
            <a:avLst/>
          </a:prstGeom>
        </p:spPr>
      </p:pic>
      <p:pic>
        <p:nvPicPr>
          <p:cNvPr id="19" name="Audio Recording Dec 15, 2024 at 10:13:26 AM">
            <a:hlinkClick r:id="" action="ppaction://media"/>
            <a:extLst>
              <a:ext uri="{FF2B5EF4-FFF2-40B4-BE49-F238E27FC236}">
                <a16:creationId xmlns:a16="http://schemas.microsoft.com/office/drawing/2014/main" id="{73D3A00C-2A63-BFAD-1583-4EBDE63B0BD7}"/>
              </a:ext>
            </a:extLst>
          </p:cNvPr>
          <p:cNvPicPr>
            <a:picLocks noGrp="1" noRot="1" noChangeAspect="1" noMove="1" noResize="1" noEditPoints="1" noAdjustHandles="1" noChangeArrowheads="1" noChangeShapeType="1" noCrop="1"/>
          </p:cNvPicPr>
          <p:nvPr>
            <a:audioFile r:link="rId8"/>
            <p:extLst>
              <p:ext uri="{DAA4B4D4-6D71-4841-9C94-3DE7FCFB9230}">
                <p14:media xmlns:p14="http://schemas.microsoft.com/office/powerpoint/2010/main" r:embed="rId7"/>
              </p:ext>
            </p:extLst>
          </p:nvPr>
        </p:nvPicPr>
        <p:blipFill>
          <a:blip r:embed="rId18"/>
          <a:stretch>
            <a:fillRect/>
          </a:stretch>
        </p:blipFill>
        <p:spPr>
          <a:xfrm>
            <a:off x="9290050" y="7104658"/>
            <a:ext cx="812800" cy="812800"/>
          </a:xfrm>
          <a:prstGeom prst="rect">
            <a:avLst/>
          </a:prstGeom>
        </p:spPr>
      </p:pic>
      <p:pic>
        <p:nvPicPr>
          <p:cNvPr id="20" name="Audio Recording Dec 15, 2024 at 10:14:18 AM">
            <a:hlinkClick r:id="" action="ppaction://media"/>
            <a:extLst>
              <a:ext uri="{FF2B5EF4-FFF2-40B4-BE49-F238E27FC236}">
                <a16:creationId xmlns:a16="http://schemas.microsoft.com/office/drawing/2014/main" id="{89FEDE81-0848-9CE6-D804-9E55CB51746B}"/>
              </a:ext>
            </a:extLst>
          </p:cNvPr>
          <p:cNvPicPr>
            <a:picLocks noGrp="1" noRot="1" noChangeAspect="1" noMove="1" noResize="1" noEditPoints="1" noAdjustHandles="1" noChangeArrowheads="1" noChangeShapeType="1" noCrop="1"/>
          </p:cNvPicPr>
          <p:nvPr>
            <a:audioFile r:link="rId10"/>
            <p:extLst>
              <p:ext uri="{DAA4B4D4-6D71-4841-9C94-3DE7FCFB9230}">
                <p14:media xmlns:p14="http://schemas.microsoft.com/office/powerpoint/2010/main" r:embed="rId9"/>
              </p:ext>
            </p:extLst>
          </p:nvPr>
        </p:nvPicPr>
        <p:blipFill>
          <a:blip r:embed="rId18"/>
          <a:stretch>
            <a:fillRect/>
          </a:stretch>
        </p:blipFill>
        <p:spPr>
          <a:xfrm>
            <a:off x="10228421" y="719538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36"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964"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828" fill="hold"/>
                                        <p:tgtEl>
                                          <p:spTgt spid="1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212"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03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6"/>
                </p:tgtEl>
              </p:cMediaNode>
            </p:audio>
            <p:audio>
              <p:cMediaNode vol="80000">
                <p:cTn id="24" fill="hold" display="0">
                  <p:stCondLst>
                    <p:cond delay="indefinite"/>
                  </p:stCondLst>
                  <p:endCondLst>
                    <p:cond evt="onStopAudio" delay="0">
                      <p:tgtEl>
                        <p:sldTgt/>
                      </p:tgtEl>
                    </p:cond>
                  </p:endCondLst>
                </p:cTn>
                <p:tgtEl>
                  <p:spTgt spid="17"/>
                </p:tgtEl>
              </p:cMediaNode>
            </p:audio>
            <p:audio>
              <p:cMediaNode vol="80000">
                <p:cTn id="25" fill="hold" display="0">
                  <p:stCondLst>
                    <p:cond delay="indefinite"/>
                  </p:stCondLst>
                  <p:endCondLst>
                    <p:cond evt="onStopAudio" delay="0">
                      <p:tgtEl>
                        <p:sldTgt/>
                      </p:tgtEl>
                    </p:cond>
                  </p:endCondLst>
                </p:cTn>
                <p:tgtEl>
                  <p:spTgt spid="18"/>
                </p:tgtEl>
              </p:cMediaNode>
            </p:audio>
            <p:audio>
              <p:cMediaNode vol="80000">
                <p:cTn id="26" fill="hold" display="0">
                  <p:stCondLst>
                    <p:cond delay="indefinite"/>
                  </p:stCondLst>
                  <p:endCondLst>
                    <p:cond evt="onStopAudio" delay="0">
                      <p:tgtEl>
                        <p:sldTgt/>
                      </p:tgtEl>
                    </p:cond>
                  </p:endCondLst>
                </p:cTn>
                <p:tgtEl>
                  <p:spTgt spid="19"/>
                </p:tgtEl>
              </p:cMediaNode>
            </p:audio>
            <p:audio>
              <p:cMediaNode vol="80000">
                <p:cTn id="2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34628"/>
            <a:ext cx="848820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Stakeholder Visualization Needs</a:t>
            </a:r>
            <a:endParaRPr lang="en-US" sz="4450" dirty="0"/>
          </a:p>
        </p:txBody>
      </p:sp>
      <p:pic>
        <p:nvPicPr>
          <p:cNvPr id="3" name="Image 0" descr="preencoded.png"/>
          <p:cNvPicPr>
            <a:picLocks noChangeAspect="1"/>
          </p:cNvPicPr>
          <p:nvPr/>
        </p:nvPicPr>
        <p:blipFill>
          <a:blip r:embed="rId11"/>
          <a:stretch>
            <a:fillRect/>
          </a:stretch>
        </p:blipFill>
        <p:spPr>
          <a:xfrm>
            <a:off x="3247430" y="1997035"/>
            <a:ext cx="1614011" cy="1306949"/>
          </a:xfrm>
          <a:prstGeom prst="rect">
            <a:avLst/>
          </a:prstGeom>
        </p:spPr>
      </p:pic>
      <p:sp>
        <p:nvSpPr>
          <p:cNvPr id="4" name="Text 1"/>
          <p:cNvSpPr/>
          <p:nvPr/>
        </p:nvSpPr>
        <p:spPr>
          <a:xfrm>
            <a:off x="4000143" y="2585680"/>
            <a:ext cx="108585"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1</a:t>
            </a:r>
            <a:endParaRPr lang="en-US" sz="2200" dirty="0"/>
          </a:p>
        </p:txBody>
      </p:sp>
      <p:sp>
        <p:nvSpPr>
          <p:cNvPr id="5" name="Text 2"/>
          <p:cNvSpPr/>
          <p:nvPr/>
        </p:nvSpPr>
        <p:spPr>
          <a:xfrm>
            <a:off x="5088255" y="2223849"/>
            <a:ext cx="263949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Executives</a:t>
            </a:r>
            <a:endParaRPr lang="en-US" sz="2200" dirty="0"/>
          </a:p>
        </p:txBody>
      </p:sp>
      <p:sp>
        <p:nvSpPr>
          <p:cNvPr id="6" name="Text 3"/>
          <p:cNvSpPr/>
          <p:nvPr/>
        </p:nvSpPr>
        <p:spPr>
          <a:xfrm>
            <a:off x="5088255" y="2714268"/>
            <a:ext cx="2639497"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High-level KPI dashboards</a:t>
            </a:r>
            <a:endParaRPr lang="en-US" sz="1750" dirty="0"/>
          </a:p>
        </p:txBody>
      </p:sp>
      <p:sp>
        <p:nvSpPr>
          <p:cNvPr id="7" name="Shape 4"/>
          <p:cNvSpPr/>
          <p:nvPr/>
        </p:nvSpPr>
        <p:spPr>
          <a:xfrm>
            <a:off x="4918115" y="3317081"/>
            <a:ext cx="8861822" cy="15240"/>
          </a:xfrm>
          <a:prstGeom prst="roundRect">
            <a:avLst>
              <a:gd name="adj" fmla="val 1339536"/>
            </a:avLst>
          </a:prstGeom>
          <a:solidFill>
            <a:srgbClr val="FC8337"/>
          </a:solidFill>
          <a:ln/>
        </p:spPr>
        <p:txBody>
          <a:bodyPr/>
          <a:lstStyle/>
          <a:p>
            <a:endParaRPr lang="en-US"/>
          </a:p>
        </p:txBody>
      </p:sp>
      <p:pic>
        <p:nvPicPr>
          <p:cNvPr id="8" name="Image 1" descr="preencoded.png"/>
          <p:cNvPicPr>
            <a:picLocks noChangeAspect="1"/>
          </p:cNvPicPr>
          <p:nvPr/>
        </p:nvPicPr>
        <p:blipFill>
          <a:blip r:embed="rId12"/>
          <a:stretch>
            <a:fillRect/>
          </a:stretch>
        </p:blipFill>
        <p:spPr>
          <a:xfrm>
            <a:off x="2440424" y="3360658"/>
            <a:ext cx="3228022" cy="1306949"/>
          </a:xfrm>
          <a:prstGeom prst="rect">
            <a:avLst/>
          </a:prstGeom>
        </p:spPr>
      </p:pic>
      <p:sp>
        <p:nvSpPr>
          <p:cNvPr id="9" name="Text 5"/>
          <p:cNvSpPr/>
          <p:nvPr/>
        </p:nvSpPr>
        <p:spPr>
          <a:xfrm>
            <a:off x="3967758" y="3787378"/>
            <a:ext cx="173236"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2</a:t>
            </a:r>
            <a:endParaRPr lang="en-US" sz="2200" dirty="0"/>
          </a:p>
        </p:txBody>
      </p:sp>
      <p:sp>
        <p:nvSpPr>
          <p:cNvPr id="10" name="Text 6"/>
          <p:cNvSpPr/>
          <p:nvPr/>
        </p:nvSpPr>
        <p:spPr>
          <a:xfrm>
            <a:off x="5895261" y="35874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Managers</a:t>
            </a:r>
            <a:endParaRPr lang="en-US" sz="2200" dirty="0"/>
          </a:p>
        </p:txBody>
      </p:sp>
      <p:sp>
        <p:nvSpPr>
          <p:cNvPr id="11" name="Text 7"/>
          <p:cNvSpPr/>
          <p:nvPr/>
        </p:nvSpPr>
        <p:spPr>
          <a:xfrm>
            <a:off x="5895261" y="4077891"/>
            <a:ext cx="421481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Department-specific performance metrics</a:t>
            </a:r>
            <a:endParaRPr lang="en-US" sz="1750" dirty="0"/>
          </a:p>
        </p:txBody>
      </p:sp>
      <p:sp>
        <p:nvSpPr>
          <p:cNvPr id="12" name="Shape 8"/>
          <p:cNvSpPr/>
          <p:nvPr/>
        </p:nvSpPr>
        <p:spPr>
          <a:xfrm>
            <a:off x="5725120" y="4680704"/>
            <a:ext cx="8054816" cy="15240"/>
          </a:xfrm>
          <a:prstGeom prst="roundRect">
            <a:avLst>
              <a:gd name="adj" fmla="val 1339536"/>
            </a:avLst>
          </a:prstGeom>
          <a:solidFill>
            <a:srgbClr val="FC8337"/>
          </a:solidFill>
          <a:ln/>
        </p:spPr>
        <p:txBody>
          <a:bodyPr/>
          <a:lstStyle/>
          <a:p>
            <a:endParaRPr lang="en-US"/>
          </a:p>
        </p:txBody>
      </p:sp>
      <p:pic>
        <p:nvPicPr>
          <p:cNvPr id="13" name="Image 2" descr="preencoded.png"/>
          <p:cNvPicPr>
            <a:picLocks noChangeAspect="1"/>
          </p:cNvPicPr>
          <p:nvPr/>
        </p:nvPicPr>
        <p:blipFill>
          <a:blip r:embed="rId13"/>
          <a:stretch>
            <a:fillRect/>
          </a:stretch>
        </p:blipFill>
        <p:spPr>
          <a:xfrm>
            <a:off x="1633418" y="4724281"/>
            <a:ext cx="4842034" cy="1306949"/>
          </a:xfrm>
          <a:prstGeom prst="rect">
            <a:avLst/>
          </a:prstGeom>
        </p:spPr>
      </p:pic>
      <p:sp>
        <p:nvSpPr>
          <p:cNvPr id="14" name="Text 9"/>
          <p:cNvSpPr/>
          <p:nvPr/>
        </p:nvSpPr>
        <p:spPr>
          <a:xfrm>
            <a:off x="3968829" y="5151001"/>
            <a:ext cx="171212"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3</a:t>
            </a:r>
            <a:endParaRPr lang="en-US" sz="2200" dirty="0"/>
          </a:p>
        </p:txBody>
      </p:sp>
      <p:sp>
        <p:nvSpPr>
          <p:cNvPr id="15" name="Text 10"/>
          <p:cNvSpPr/>
          <p:nvPr/>
        </p:nvSpPr>
        <p:spPr>
          <a:xfrm>
            <a:off x="6702266" y="49510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Analysts</a:t>
            </a:r>
            <a:endParaRPr lang="en-US" sz="2200" dirty="0"/>
          </a:p>
        </p:txBody>
      </p:sp>
      <p:sp>
        <p:nvSpPr>
          <p:cNvPr id="16" name="Text 11"/>
          <p:cNvSpPr/>
          <p:nvPr/>
        </p:nvSpPr>
        <p:spPr>
          <a:xfrm>
            <a:off x="6702266" y="5441513"/>
            <a:ext cx="3066336"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Detailed data exploration tools</a:t>
            </a:r>
            <a:endParaRPr lang="en-US" sz="1750" dirty="0"/>
          </a:p>
        </p:txBody>
      </p:sp>
      <p:sp>
        <p:nvSpPr>
          <p:cNvPr id="17" name="Shape 12"/>
          <p:cNvSpPr/>
          <p:nvPr/>
        </p:nvSpPr>
        <p:spPr>
          <a:xfrm>
            <a:off x="6532126" y="6044327"/>
            <a:ext cx="7247811" cy="15240"/>
          </a:xfrm>
          <a:prstGeom prst="roundRect">
            <a:avLst>
              <a:gd name="adj" fmla="val 1339536"/>
            </a:avLst>
          </a:prstGeom>
          <a:solidFill>
            <a:srgbClr val="FC8337"/>
          </a:solidFill>
          <a:ln/>
        </p:spPr>
        <p:txBody>
          <a:bodyPr/>
          <a:lstStyle/>
          <a:p>
            <a:endParaRPr lang="en-US"/>
          </a:p>
        </p:txBody>
      </p:sp>
      <p:pic>
        <p:nvPicPr>
          <p:cNvPr id="18" name="Image 3" descr="preencoded.png"/>
          <p:cNvPicPr>
            <a:picLocks noChangeAspect="1"/>
          </p:cNvPicPr>
          <p:nvPr/>
        </p:nvPicPr>
        <p:blipFill>
          <a:blip r:embed="rId14"/>
          <a:stretch>
            <a:fillRect/>
          </a:stretch>
        </p:blipFill>
        <p:spPr>
          <a:xfrm>
            <a:off x="826294" y="6087904"/>
            <a:ext cx="6456164" cy="1306949"/>
          </a:xfrm>
          <a:prstGeom prst="rect">
            <a:avLst/>
          </a:prstGeom>
        </p:spPr>
      </p:pic>
      <p:sp>
        <p:nvSpPr>
          <p:cNvPr id="19" name="Text 13"/>
          <p:cNvSpPr/>
          <p:nvPr/>
        </p:nvSpPr>
        <p:spPr>
          <a:xfrm>
            <a:off x="3962876" y="6514624"/>
            <a:ext cx="182880"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4</a:t>
            </a:r>
            <a:endParaRPr lang="en-US" sz="2200" dirty="0"/>
          </a:p>
        </p:txBody>
      </p:sp>
      <p:sp>
        <p:nvSpPr>
          <p:cNvPr id="20" name="Text 14"/>
          <p:cNvSpPr/>
          <p:nvPr/>
        </p:nvSpPr>
        <p:spPr>
          <a:xfrm>
            <a:off x="7509272" y="63147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Operational Staff</a:t>
            </a:r>
            <a:endParaRPr lang="en-US" sz="2200" dirty="0"/>
          </a:p>
        </p:txBody>
      </p:sp>
      <p:sp>
        <p:nvSpPr>
          <p:cNvPr id="21" name="Text 15"/>
          <p:cNvSpPr/>
          <p:nvPr/>
        </p:nvSpPr>
        <p:spPr>
          <a:xfrm>
            <a:off x="7509272" y="6805136"/>
            <a:ext cx="2954774"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Real-time operational metrics</a:t>
            </a:r>
            <a:endParaRPr lang="en-US" sz="1750" dirty="0"/>
          </a:p>
        </p:txBody>
      </p:sp>
      <p:pic>
        <p:nvPicPr>
          <p:cNvPr id="22" name="Audio Recording Dec 15, 2024 at 10:23:54 AM">
            <a:hlinkClick r:id="" action="ppaction://media"/>
            <a:extLst>
              <a:ext uri="{FF2B5EF4-FFF2-40B4-BE49-F238E27FC236}">
                <a16:creationId xmlns:a16="http://schemas.microsoft.com/office/drawing/2014/main" id="{916F8EA9-A8AA-D61E-83BD-6D2C398623D7}"/>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5"/>
          <a:stretch>
            <a:fillRect/>
          </a:stretch>
        </p:blipFill>
        <p:spPr>
          <a:xfrm>
            <a:off x="9938107" y="7168039"/>
            <a:ext cx="812800" cy="812800"/>
          </a:xfrm>
          <a:prstGeom prst="rect">
            <a:avLst/>
          </a:prstGeom>
        </p:spPr>
      </p:pic>
      <p:pic>
        <p:nvPicPr>
          <p:cNvPr id="23" name="Audio Recording Dec 15, 2024 at 10:25:00 AM">
            <a:hlinkClick r:id="" action="ppaction://media"/>
            <a:extLst>
              <a:ext uri="{FF2B5EF4-FFF2-40B4-BE49-F238E27FC236}">
                <a16:creationId xmlns:a16="http://schemas.microsoft.com/office/drawing/2014/main" id="{CC77BD56-ADBE-EEBD-7CB8-CD63136EC7BC}"/>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5"/>
          <a:stretch>
            <a:fillRect/>
          </a:stretch>
        </p:blipFill>
        <p:spPr>
          <a:xfrm>
            <a:off x="10690860" y="7168039"/>
            <a:ext cx="812800" cy="812800"/>
          </a:xfrm>
          <a:prstGeom prst="rect">
            <a:avLst/>
          </a:prstGeom>
        </p:spPr>
      </p:pic>
      <p:pic>
        <p:nvPicPr>
          <p:cNvPr id="24" name="Audio Recording Dec 15, 2024 at 10:25:29 AM">
            <a:hlinkClick r:id="" action="ppaction://media"/>
            <a:extLst>
              <a:ext uri="{FF2B5EF4-FFF2-40B4-BE49-F238E27FC236}">
                <a16:creationId xmlns:a16="http://schemas.microsoft.com/office/drawing/2014/main" id="{CEE9E05F-9949-6634-8F73-E3A244A29297}"/>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15"/>
          <a:stretch>
            <a:fillRect/>
          </a:stretch>
        </p:blipFill>
        <p:spPr>
          <a:xfrm>
            <a:off x="11443613" y="7168039"/>
            <a:ext cx="812800" cy="812800"/>
          </a:xfrm>
          <a:prstGeom prst="rect">
            <a:avLst/>
          </a:prstGeom>
        </p:spPr>
      </p:pic>
      <p:pic>
        <p:nvPicPr>
          <p:cNvPr id="25" name="Audio Recording Dec 15, 2024 at 10:26:47 AM">
            <a:hlinkClick r:id="" action="ppaction://media"/>
            <a:extLst>
              <a:ext uri="{FF2B5EF4-FFF2-40B4-BE49-F238E27FC236}">
                <a16:creationId xmlns:a16="http://schemas.microsoft.com/office/drawing/2014/main" id="{631D4C34-EE69-0C55-7070-68575A19249E}"/>
              </a:ext>
            </a:extLst>
          </p:cNvPr>
          <p:cNvPicPr>
            <a:picLocks noGrp="1" noRot="1" noChangeAspect="1" noMove="1" noResize="1" noEditPoints="1" noAdjustHandles="1" noChangeArrowheads="1" noChangeShapeType="1" noCrop="1"/>
          </p:cNvPicPr>
          <p:nvPr>
            <a:audioFile r:link="rId8"/>
            <p:extLst>
              <p:ext uri="{DAA4B4D4-6D71-4841-9C94-3DE7FCFB9230}">
                <p14:media xmlns:p14="http://schemas.microsoft.com/office/powerpoint/2010/main" r:embed="rId7"/>
              </p:ext>
            </p:extLst>
          </p:nvPr>
        </p:nvPicPr>
        <p:blipFill>
          <a:blip r:embed="rId15"/>
          <a:stretch>
            <a:fillRect/>
          </a:stretch>
        </p:blipFill>
        <p:spPr>
          <a:xfrm>
            <a:off x="12256413" y="7171957"/>
            <a:ext cx="812800" cy="81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44"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204" fill="hold"/>
                                        <p:tgtEl>
                                          <p:spTgt spid="2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532" fill="hold"/>
                                        <p:tgtEl>
                                          <p:spTgt spid="2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54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2"/>
                </p:tgtEl>
              </p:cMediaNode>
            </p:audio>
            <p:audio>
              <p:cMediaNode vol="80000">
                <p:cTn id="20" fill="hold" display="0">
                  <p:stCondLst>
                    <p:cond delay="indefinite"/>
                  </p:stCondLst>
                  <p:endCondLst>
                    <p:cond evt="onStopAudio" delay="0">
                      <p:tgtEl>
                        <p:sldTgt/>
                      </p:tgtEl>
                    </p:cond>
                  </p:endCondLst>
                </p:cTn>
                <p:tgtEl>
                  <p:spTgt spid="23"/>
                </p:tgtEl>
              </p:cMediaNode>
            </p:audio>
            <p:audio>
              <p:cMediaNode vol="80000">
                <p:cTn id="21" fill="hold" display="0">
                  <p:stCondLst>
                    <p:cond delay="indefinite"/>
                  </p:stCondLst>
                  <p:endCondLst>
                    <p:cond evt="onStopAudio" delay="0">
                      <p:tgtEl>
                        <p:sldTgt/>
                      </p:tgtEl>
                    </p:cond>
                  </p:endCondLst>
                </p:cTn>
                <p:tgtEl>
                  <p:spTgt spid="24"/>
                </p:tgtEl>
              </p:cMediaNode>
            </p:audio>
            <p:audio>
              <p:cMediaNode vol="80000">
                <p:cTn id="22"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4728" y="696516"/>
            <a:ext cx="13260943" cy="1287066"/>
          </a:xfrm>
          <a:prstGeom prst="rect">
            <a:avLst/>
          </a:prstGeom>
          <a:noFill/>
          <a:ln/>
        </p:spPr>
        <p:txBody>
          <a:bodyPr wrap="square" lIns="0" tIns="0" rIns="0" bIns="0" rtlCol="0" anchor="t"/>
          <a:lstStyle/>
          <a:p>
            <a:pPr marL="0" indent="0">
              <a:lnSpc>
                <a:spcPts val="5050"/>
              </a:lnSpc>
              <a:buNone/>
            </a:pPr>
            <a:r>
              <a:rPr lang="en-US" sz="4050" dirty="0">
                <a:solidFill>
                  <a:srgbClr val="FAEBEB"/>
                </a:solidFill>
                <a:latin typeface="Dela Gothic One" pitchFamily="34" charset="0"/>
                <a:ea typeface="Dela Gothic One" pitchFamily="34" charset="-122"/>
                <a:cs typeface="Dela Gothic One" pitchFamily="34" charset="-120"/>
              </a:rPr>
              <a:t>Leveraging Industry Knowledge for Data-Driven Success</a:t>
            </a:r>
            <a:endParaRPr lang="en-US" sz="4050" dirty="0"/>
          </a:p>
        </p:txBody>
      </p:sp>
      <p:pic>
        <p:nvPicPr>
          <p:cNvPr id="3" name="Image 0" descr="preencoded.png"/>
          <p:cNvPicPr>
            <a:picLocks noChangeAspect="1"/>
          </p:cNvPicPr>
          <p:nvPr/>
        </p:nvPicPr>
        <p:blipFill>
          <a:blip r:embed="rId9"/>
          <a:stretch>
            <a:fillRect/>
          </a:stretch>
        </p:blipFill>
        <p:spPr>
          <a:xfrm>
            <a:off x="2905839" y="2374821"/>
            <a:ext cx="2188012" cy="712946"/>
          </a:xfrm>
          <a:prstGeom prst="rect">
            <a:avLst/>
          </a:prstGeom>
        </p:spPr>
      </p:pic>
      <p:sp>
        <p:nvSpPr>
          <p:cNvPr id="4" name="Text 1"/>
          <p:cNvSpPr/>
          <p:nvPr/>
        </p:nvSpPr>
        <p:spPr>
          <a:xfrm>
            <a:off x="3927872" y="2613184"/>
            <a:ext cx="143828" cy="391239"/>
          </a:xfrm>
          <a:prstGeom prst="rect">
            <a:avLst/>
          </a:prstGeom>
          <a:noFill/>
          <a:ln/>
        </p:spPr>
        <p:txBody>
          <a:bodyPr wrap="none" lIns="0" tIns="0" rIns="0" bIns="0" rtlCol="0" anchor="t"/>
          <a:lstStyle/>
          <a:p>
            <a:pPr marL="0" indent="0" algn="ctr">
              <a:lnSpc>
                <a:spcPts val="3050"/>
              </a:lnSpc>
              <a:buNone/>
            </a:pPr>
            <a:r>
              <a:rPr lang="en-US" sz="1900" dirty="0">
                <a:solidFill>
                  <a:srgbClr val="FFE5E5"/>
                </a:solidFill>
                <a:latin typeface="Dela Gothic One" pitchFamily="34" charset="0"/>
                <a:ea typeface="Dela Gothic One" pitchFamily="34" charset="-122"/>
                <a:cs typeface="Dela Gothic One" pitchFamily="34" charset="-120"/>
              </a:rPr>
              <a:t>1</a:t>
            </a:r>
            <a:endParaRPr lang="en-US" sz="1900" dirty="0"/>
          </a:p>
        </p:txBody>
      </p:sp>
      <p:sp>
        <p:nvSpPr>
          <p:cNvPr id="5" name="Text 2"/>
          <p:cNvSpPr/>
          <p:nvPr/>
        </p:nvSpPr>
        <p:spPr>
          <a:xfrm>
            <a:off x="5289471" y="2570440"/>
            <a:ext cx="4321612" cy="321707"/>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Apply Contextual Knowledge</a:t>
            </a:r>
            <a:endParaRPr lang="en-US" sz="2000" dirty="0"/>
          </a:p>
        </p:txBody>
      </p:sp>
      <p:sp>
        <p:nvSpPr>
          <p:cNvPr id="6" name="Shape 3"/>
          <p:cNvSpPr/>
          <p:nvPr/>
        </p:nvSpPr>
        <p:spPr>
          <a:xfrm>
            <a:off x="5142667" y="3102650"/>
            <a:ext cx="8754189" cy="11430"/>
          </a:xfrm>
          <a:prstGeom prst="roundRect">
            <a:avLst>
              <a:gd name="adj" fmla="val 718917"/>
            </a:avLst>
          </a:prstGeom>
          <a:solidFill>
            <a:srgbClr val="8D2424"/>
          </a:solidFill>
          <a:ln/>
        </p:spPr>
        <p:txBody>
          <a:bodyPr/>
          <a:lstStyle/>
          <a:p>
            <a:endParaRPr lang="en-US"/>
          </a:p>
        </p:txBody>
      </p:sp>
      <p:pic>
        <p:nvPicPr>
          <p:cNvPr id="7" name="Image 1" descr="preencoded.png"/>
          <p:cNvPicPr>
            <a:picLocks noChangeAspect="1"/>
          </p:cNvPicPr>
          <p:nvPr/>
        </p:nvPicPr>
        <p:blipFill>
          <a:blip r:embed="rId10"/>
          <a:stretch>
            <a:fillRect/>
          </a:stretch>
        </p:blipFill>
        <p:spPr>
          <a:xfrm>
            <a:off x="1811893" y="3136583"/>
            <a:ext cx="4376023" cy="712946"/>
          </a:xfrm>
          <a:prstGeom prst="rect">
            <a:avLst/>
          </a:prstGeom>
        </p:spPr>
      </p:pic>
      <p:sp>
        <p:nvSpPr>
          <p:cNvPr id="8" name="Text 4"/>
          <p:cNvSpPr/>
          <p:nvPr/>
        </p:nvSpPr>
        <p:spPr>
          <a:xfrm>
            <a:off x="3897749" y="3297436"/>
            <a:ext cx="204192" cy="391239"/>
          </a:xfrm>
          <a:prstGeom prst="rect">
            <a:avLst/>
          </a:prstGeom>
          <a:noFill/>
          <a:ln/>
        </p:spPr>
        <p:txBody>
          <a:bodyPr wrap="none" lIns="0" tIns="0" rIns="0" bIns="0" rtlCol="0" anchor="t"/>
          <a:lstStyle/>
          <a:p>
            <a:pPr marL="0" indent="0" algn="ctr">
              <a:lnSpc>
                <a:spcPts val="3050"/>
              </a:lnSpc>
              <a:buNone/>
            </a:pPr>
            <a:r>
              <a:rPr lang="en-US" sz="1900" dirty="0">
                <a:solidFill>
                  <a:srgbClr val="FFE5E5"/>
                </a:solidFill>
                <a:latin typeface="Dela Gothic One" pitchFamily="34" charset="0"/>
                <a:ea typeface="Dela Gothic One" pitchFamily="34" charset="-122"/>
                <a:cs typeface="Dela Gothic One" pitchFamily="34" charset="-120"/>
              </a:rPr>
              <a:t>2</a:t>
            </a:r>
            <a:endParaRPr lang="en-US" sz="1900" dirty="0"/>
          </a:p>
        </p:txBody>
      </p:sp>
      <p:sp>
        <p:nvSpPr>
          <p:cNvPr id="9" name="Text 5"/>
          <p:cNvSpPr/>
          <p:nvPr/>
        </p:nvSpPr>
        <p:spPr>
          <a:xfrm>
            <a:off x="6383536" y="3332202"/>
            <a:ext cx="4710827" cy="321707"/>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Target New Data Opportunities</a:t>
            </a:r>
            <a:endParaRPr lang="en-US" sz="2000" dirty="0"/>
          </a:p>
        </p:txBody>
      </p:sp>
      <p:sp>
        <p:nvSpPr>
          <p:cNvPr id="10" name="Shape 6"/>
          <p:cNvSpPr/>
          <p:nvPr/>
        </p:nvSpPr>
        <p:spPr>
          <a:xfrm>
            <a:off x="6236732" y="3864412"/>
            <a:ext cx="7660124" cy="11430"/>
          </a:xfrm>
          <a:prstGeom prst="roundRect">
            <a:avLst>
              <a:gd name="adj" fmla="val 718917"/>
            </a:avLst>
          </a:prstGeom>
          <a:solidFill>
            <a:srgbClr val="8D2424"/>
          </a:solidFill>
          <a:ln/>
        </p:spPr>
        <p:txBody>
          <a:bodyPr/>
          <a:lstStyle/>
          <a:p>
            <a:endParaRPr lang="en-US"/>
          </a:p>
        </p:txBody>
      </p:sp>
      <p:pic>
        <p:nvPicPr>
          <p:cNvPr id="11" name="Image 2" descr="preencoded.png"/>
          <p:cNvPicPr>
            <a:picLocks noChangeAspect="1"/>
          </p:cNvPicPr>
          <p:nvPr/>
        </p:nvPicPr>
        <p:blipFill>
          <a:blip r:embed="rId11"/>
          <a:stretch>
            <a:fillRect/>
          </a:stretch>
        </p:blipFill>
        <p:spPr>
          <a:xfrm>
            <a:off x="717828" y="3898344"/>
            <a:ext cx="6564154" cy="712946"/>
          </a:xfrm>
          <a:prstGeom prst="rect">
            <a:avLst/>
          </a:prstGeom>
        </p:spPr>
      </p:pic>
      <p:sp>
        <p:nvSpPr>
          <p:cNvPr id="12" name="Text 7"/>
          <p:cNvSpPr/>
          <p:nvPr/>
        </p:nvSpPr>
        <p:spPr>
          <a:xfrm>
            <a:off x="3892153" y="4059198"/>
            <a:ext cx="215384" cy="391239"/>
          </a:xfrm>
          <a:prstGeom prst="rect">
            <a:avLst/>
          </a:prstGeom>
          <a:noFill/>
          <a:ln/>
        </p:spPr>
        <p:txBody>
          <a:bodyPr wrap="none" lIns="0" tIns="0" rIns="0" bIns="0" rtlCol="0" anchor="t"/>
          <a:lstStyle/>
          <a:p>
            <a:pPr marL="0" indent="0" algn="ctr">
              <a:lnSpc>
                <a:spcPts val="3050"/>
              </a:lnSpc>
              <a:buNone/>
            </a:pPr>
            <a:r>
              <a:rPr lang="en-US" sz="1900" dirty="0">
                <a:solidFill>
                  <a:srgbClr val="FFE5E5"/>
                </a:solidFill>
                <a:latin typeface="Dela Gothic One" pitchFamily="34" charset="0"/>
                <a:ea typeface="Dela Gothic One" pitchFamily="34" charset="-122"/>
                <a:cs typeface="Dela Gothic One" pitchFamily="34" charset="-120"/>
              </a:rPr>
              <a:t>3</a:t>
            </a:r>
            <a:endParaRPr lang="en-US" sz="1900" dirty="0"/>
          </a:p>
        </p:txBody>
      </p:sp>
      <p:sp>
        <p:nvSpPr>
          <p:cNvPr id="13" name="Text 8"/>
          <p:cNvSpPr/>
          <p:nvPr/>
        </p:nvSpPr>
        <p:spPr>
          <a:xfrm>
            <a:off x="7477601" y="4093964"/>
            <a:ext cx="5253990" cy="321707"/>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Improve Organizational Outcomes</a:t>
            </a:r>
            <a:endParaRPr lang="en-US" sz="2000" dirty="0"/>
          </a:p>
        </p:txBody>
      </p:sp>
      <p:sp>
        <p:nvSpPr>
          <p:cNvPr id="14" name="Text 9"/>
          <p:cNvSpPr/>
          <p:nvPr/>
        </p:nvSpPr>
        <p:spPr>
          <a:xfrm>
            <a:off x="684728" y="4831318"/>
            <a:ext cx="13260943" cy="312896"/>
          </a:xfrm>
          <a:prstGeom prst="rect">
            <a:avLst/>
          </a:prstGeom>
          <a:noFill/>
          <a:ln/>
        </p:spPr>
        <p:txBody>
          <a:bodyPr wrap="non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Harness deep industry insights to identify untapped data sources. Transform raw information into actionable intelligence for your organization.</a:t>
            </a:r>
            <a:endParaRPr lang="en-US" sz="1500" dirty="0"/>
          </a:p>
        </p:txBody>
      </p:sp>
      <p:sp>
        <p:nvSpPr>
          <p:cNvPr id="15" name="Shape 10"/>
          <p:cNvSpPr/>
          <p:nvPr/>
        </p:nvSpPr>
        <p:spPr>
          <a:xfrm>
            <a:off x="684728" y="5584269"/>
            <a:ext cx="342305" cy="342305"/>
          </a:xfrm>
          <a:prstGeom prst="roundRect">
            <a:avLst>
              <a:gd name="adj" fmla="val 24006"/>
            </a:avLst>
          </a:prstGeom>
          <a:solidFill>
            <a:srgbClr val="740B0B"/>
          </a:solidFill>
          <a:ln w="7620">
            <a:solidFill>
              <a:srgbClr val="8D2424"/>
            </a:solidFill>
            <a:prstDash val="solid"/>
          </a:ln>
        </p:spPr>
        <p:txBody>
          <a:bodyPr/>
          <a:lstStyle/>
          <a:p>
            <a:endParaRPr lang="en-US"/>
          </a:p>
        </p:txBody>
      </p:sp>
      <p:sp>
        <p:nvSpPr>
          <p:cNvPr id="16" name="Text 11"/>
          <p:cNvSpPr/>
          <p:nvPr/>
        </p:nvSpPr>
        <p:spPr>
          <a:xfrm>
            <a:off x="1222653" y="5584269"/>
            <a:ext cx="3752017" cy="643414"/>
          </a:xfrm>
          <a:prstGeom prst="rect">
            <a:avLst/>
          </a:prstGeom>
          <a:noFill/>
          <a:ln/>
        </p:spPr>
        <p:txBody>
          <a:bodyPr wrap="squar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Enhance Competitiveness</a:t>
            </a:r>
            <a:endParaRPr lang="en-US" sz="2000" dirty="0"/>
          </a:p>
        </p:txBody>
      </p:sp>
      <p:sp>
        <p:nvSpPr>
          <p:cNvPr id="17" name="Text 12"/>
          <p:cNvSpPr/>
          <p:nvPr/>
        </p:nvSpPr>
        <p:spPr>
          <a:xfrm>
            <a:off x="1222653" y="6344960"/>
            <a:ext cx="3752017" cy="625793"/>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Gain a strategic edge by leveraging unique industry data.</a:t>
            </a:r>
            <a:endParaRPr lang="en-US" sz="1500" dirty="0"/>
          </a:p>
        </p:txBody>
      </p:sp>
      <p:sp>
        <p:nvSpPr>
          <p:cNvPr id="18" name="Shape 13"/>
          <p:cNvSpPr/>
          <p:nvPr/>
        </p:nvSpPr>
        <p:spPr>
          <a:xfrm>
            <a:off x="5170289" y="5584269"/>
            <a:ext cx="342305" cy="342305"/>
          </a:xfrm>
          <a:prstGeom prst="roundRect">
            <a:avLst>
              <a:gd name="adj" fmla="val 24006"/>
            </a:avLst>
          </a:prstGeom>
          <a:solidFill>
            <a:srgbClr val="740B0B"/>
          </a:solidFill>
          <a:ln w="7620">
            <a:solidFill>
              <a:srgbClr val="8D2424"/>
            </a:solidFill>
            <a:prstDash val="solid"/>
          </a:ln>
        </p:spPr>
        <p:txBody>
          <a:bodyPr/>
          <a:lstStyle/>
          <a:p>
            <a:endParaRPr lang="en-US"/>
          </a:p>
        </p:txBody>
      </p:sp>
      <p:sp>
        <p:nvSpPr>
          <p:cNvPr id="19" name="Text 14"/>
          <p:cNvSpPr/>
          <p:nvPr/>
        </p:nvSpPr>
        <p:spPr>
          <a:xfrm>
            <a:off x="5708213" y="5584269"/>
            <a:ext cx="3102769" cy="321707"/>
          </a:xfrm>
          <a:prstGeom prst="rect">
            <a:avLst/>
          </a:prstGeom>
          <a:noFill/>
          <a:ln/>
        </p:spPr>
        <p:txBody>
          <a:bodyPr wrap="non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Boost Effectiveness</a:t>
            </a:r>
            <a:endParaRPr lang="en-US" sz="2000" dirty="0"/>
          </a:p>
        </p:txBody>
      </p:sp>
      <p:sp>
        <p:nvSpPr>
          <p:cNvPr id="20" name="Text 15"/>
          <p:cNvSpPr/>
          <p:nvPr/>
        </p:nvSpPr>
        <p:spPr>
          <a:xfrm>
            <a:off x="5708213" y="6023253"/>
            <a:ext cx="3752017" cy="625793"/>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Streamline operations and decision-making with data-driven insights.</a:t>
            </a:r>
            <a:endParaRPr lang="en-US" sz="1500" dirty="0"/>
          </a:p>
        </p:txBody>
      </p:sp>
      <p:sp>
        <p:nvSpPr>
          <p:cNvPr id="21" name="Shape 16"/>
          <p:cNvSpPr/>
          <p:nvPr/>
        </p:nvSpPr>
        <p:spPr>
          <a:xfrm>
            <a:off x="9655850" y="5584269"/>
            <a:ext cx="342305" cy="342305"/>
          </a:xfrm>
          <a:prstGeom prst="roundRect">
            <a:avLst>
              <a:gd name="adj" fmla="val 24006"/>
            </a:avLst>
          </a:prstGeom>
          <a:solidFill>
            <a:srgbClr val="740B0B"/>
          </a:solidFill>
          <a:ln w="7620">
            <a:solidFill>
              <a:srgbClr val="8D2424"/>
            </a:solidFill>
            <a:prstDash val="solid"/>
          </a:ln>
        </p:spPr>
        <p:txBody>
          <a:bodyPr/>
          <a:lstStyle/>
          <a:p>
            <a:endParaRPr lang="en-US"/>
          </a:p>
        </p:txBody>
      </p:sp>
      <p:sp>
        <p:nvSpPr>
          <p:cNvPr id="22" name="Text 17"/>
          <p:cNvSpPr/>
          <p:nvPr/>
        </p:nvSpPr>
        <p:spPr>
          <a:xfrm>
            <a:off x="10193774" y="5584269"/>
            <a:ext cx="2660213" cy="321707"/>
          </a:xfrm>
          <a:prstGeom prst="rect">
            <a:avLst/>
          </a:prstGeom>
          <a:noFill/>
          <a:ln/>
        </p:spPr>
        <p:txBody>
          <a:bodyPr wrap="none" lIns="0" tIns="0" rIns="0" bIns="0" rtlCol="0" anchor="t"/>
          <a:lstStyle/>
          <a:p>
            <a:pPr marL="0" indent="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Ensure Longevity</a:t>
            </a:r>
            <a:endParaRPr lang="en-US" sz="2000" dirty="0"/>
          </a:p>
        </p:txBody>
      </p:sp>
      <p:sp>
        <p:nvSpPr>
          <p:cNvPr id="23" name="Text 18"/>
          <p:cNvSpPr/>
          <p:nvPr/>
        </p:nvSpPr>
        <p:spPr>
          <a:xfrm>
            <a:off x="10193774" y="6023253"/>
            <a:ext cx="3752017" cy="625793"/>
          </a:xfrm>
          <a:prstGeom prst="rect">
            <a:avLst/>
          </a:prstGeom>
          <a:noFill/>
          <a:ln/>
        </p:spPr>
        <p:txBody>
          <a:bodyPr wrap="square" lIns="0" tIns="0" rIns="0" bIns="0" rtlCol="0" anchor="t"/>
          <a:lstStyle/>
          <a:p>
            <a:pPr marL="0" indent="0">
              <a:lnSpc>
                <a:spcPts val="2450"/>
              </a:lnSpc>
              <a:buNone/>
            </a:pPr>
            <a:r>
              <a:rPr lang="en-US" sz="1500" dirty="0">
                <a:solidFill>
                  <a:srgbClr val="FFE5E5"/>
                </a:solidFill>
                <a:latin typeface="DM Sans" pitchFamily="34" charset="0"/>
                <a:ea typeface="DM Sans" pitchFamily="34" charset="-122"/>
                <a:cs typeface="DM Sans" pitchFamily="34" charset="-120"/>
              </a:rPr>
              <a:t>Future-proof your organization through adaptive data strategies.</a:t>
            </a:r>
            <a:endParaRPr lang="en-US" sz="1500" dirty="0"/>
          </a:p>
        </p:txBody>
      </p:sp>
      <p:pic>
        <p:nvPicPr>
          <p:cNvPr id="27" name="Audio Recording Dec 15, 2024 at 11:00:26 AM">
            <a:hlinkClick r:id="" action="ppaction://media"/>
            <a:extLst>
              <a:ext uri="{FF2B5EF4-FFF2-40B4-BE49-F238E27FC236}">
                <a16:creationId xmlns:a16="http://schemas.microsoft.com/office/drawing/2014/main" id="{B1BC0DE6-206B-5253-C3E4-6B1C8430B737}"/>
              </a:ext>
            </a:extLst>
          </p:cNvPr>
          <p:cNvPicPr>
            <a:picLocks noGrp="1" noRot="1" noChangeAspect="1" noMove="1" noResize="1" noEditPoints="1" noAdjustHandles="1" noChangeArrowheads="1" noChangeShapeType="1" noCrop="1"/>
          </p:cNvPicPr>
          <p:nvPr>
            <a:audioFile r:link="rId2"/>
            <p:extLst>
              <p:ext uri="{DAA4B4D4-6D71-4841-9C94-3DE7FCFB9230}">
                <p14:media xmlns:p14="http://schemas.microsoft.com/office/powerpoint/2010/main" r:embed="rId1"/>
              </p:ext>
            </p:extLst>
          </p:nvPr>
        </p:nvPicPr>
        <p:blipFill>
          <a:blip r:embed="rId12"/>
          <a:stretch>
            <a:fillRect/>
          </a:stretch>
        </p:blipFill>
        <p:spPr>
          <a:xfrm>
            <a:off x="7327701" y="6970753"/>
            <a:ext cx="812800" cy="812800"/>
          </a:xfrm>
          <a:prstGeom prst="rect">
            <a:avLst/>
          </a:prstGeom>
        </p:spPr>
      </p:pic>
      <p:pic>
        <p:nvPicPr>
          <p:cNvPr id="28" name="Audio Recording Dec 15, 2024 at 11:01:01 AM">
            <a:hlinkClick r:id="" action="ppaction://media"/>
            <a:extLst>
              <a:ext uri="{FF2B5EF4-FFF2-40B4-BE49-F238E27FC236}">
                <a16:creationId xmlns:a16="http://schemas.microsoft.com/office/drawing/2014/main" id="{458D902E-BAC6-72BC-3579-40971902F1D3}"/>
              </a:ext>
            </a:extLst>
          </p:cNvPr>
          <p:cNvPicPr>
            <a:picLocks noGrp="1" noRot="1" noChangeAspect="1" noMove="1" noResize="1" noEditPoints="1" noAdjustHandles="1" noChangeArrowheads="1" noChangeShapeType="1" noCrop="1"/>
          </p:cNvPicPr>
          <p:nvPr>
            <a:audioFile r:link="rId4"/>
            <p:extLst>
              <p:ext uri="{DAA4B4D4-6D71-4841-9C94-3DE7FCFB9230}">
                <p14:media xmlns:p14="http://schemas.microsoft.com/office/powerpoint/2010/main" r:embed="rId3"/>
              </p:ext>
            </p:extLst>
          </p:nvPr>
        </p:nvPicPr>
        <p:blipFill>
          <a:blip r:embed="rId12"/>
          <a:stretch>
            <a:fillRect/>
          </a:stretch>
        </p:blipFill>
        <p:spPr>
          <a:xfrm>
            <a:off x="8404582" y="6970753"/>
            <a:ext cx="812800" cy="812800"/>
          </a:xfrm>
          <a:prstGeom prst="rect">
            <a:avLst/>
          </a:prstGeom>
        </p:spPr>
      </p:pic>
      <p:pic>
        <p:nvPicPr>
          <p:cNvPr id="29" name="Audio Recording Dec 15, 2024 at 11:02:04 AM">
            <a:hlinkClick r:id="" action="ppaction://media"/>
            <a:extLst>
              <a:ext uri="{FF2B5EF4-FFF2-40B4-BE49-F238E27FC236}">
                <a16:creationId xmlns:a16="http://schemas.microsoft.com/office/drawing/2014/main" id="{3147A09E-B9F3-3581-468E-E179EC5DFAC4}"/>
              </a:ext>
            </a:extLst>
          </p:cNvPr>
          <p:cNvPicPr>
            <a:picLocks noGrp="1" noRot="1" noChangeAspect="1" noMove="1" noResize="1" noEditPoints="1" noAdjustHandles="1" noChangeArrowheads="1" noChangeShapeType="1" noCrop="1"/>
          </p:cNvPicPr>
          <p:nvPr>
            <a:audioFile r:link="rId6"/>
            <p:extLst>
              <p:ext uri="{DAA4B4D4-6D71-4841-9C94-3DE7FCFB9230}">
                <p14:media xmlns:p14="http://schemas.microsoft.com/office/powerpoint/2010/main" r:embed="rId5"/>
              </p:ext>
            </p:extLst>
          </p:nvPr>
        </p:nvPicPr>
        <p:blipFill>
          <a:blip r:embed="rId12"/>
          <a:stretch>
            <a:fillRect/>
          </a:stretch>
        </p:blipFill>
        <p:spPr>
          <a:xfrm>
            <a:off x="9611083" y="7079853"/>
            <a:ext cx="812800" cy="81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6"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740" fill="hold"/>
                                        <p:tgtEl>
                                          <p:spTgt spid="2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281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7"/>
                </p:tgtEl>
              </p:cMediaNode>
            </p:audio>
            <p:audio>
              <p:cMediaNode vol="80000">
                <p:cTn id="16" fill="hold" display="0">
                  <p:stCondLst>
                    <p:cond delay="indefinite"/>
                  </p:stCondLst>
                  <p:endCondLst>
                    <p:cond evt="onStopAudio" delay="0">
                      <p:tgtEl>
                        <p:sldTgt/>
                      </p:tgtEl>
                    </p:cond>
                  </p:endCondLst>
                </p:cTn>
                <p:tgtEl>
                  <p:spTgt spid="28"/>
                </p:tgtEl>
              </p:cMediaNode>
            </p:audio>
            <p:audio>
              <p:cMediaNode vol="80000">
                <p:cTn id="1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TotalTime>
  <Words>4342</Words>
  <Application>Microsoft Macintosh PowerPoint</Application>
  <PresentationFormat>Custom</PresentationFormat>
  <Paragraphs>366</Paragraphs>
  <Slides>13</Slides>
  <Notes>13</Notes>
  <HiddenSlides>0</HiddenSlides>
  <MMClips>38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DM Sans</vt:lpstr>
      <vt:lpstr>Roboto</vt:lpstr>
      <vt:lpstr>Roboto Bold</vt:lpstr>
      <vt:lpstr>Wingdings</vt:lpstr>
      <vt:lpstr>Aptos</vt:lpstr>
      <vt:lpstr>Saira Medium</vt:lpstr>
      <vt:lpstr>Arial</vt:lpstr>
      <vt:lpstr>Dela Gothic One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solar shrestha</cp:lastModifiedBy>
  <cp:revision>25</cp:revision>
  <dcterms:created xsi:type="dcterms:W3CDTF">2024-12-12T19:56:51Z</dcterms:created>
  <dcterms:modified xsi:type="dcterms:W3CDTF">2024-12-15T23:00:11Z</dcterms:modified>
</cp:coreProperties>
</file>